
<file path=[Content_Types].xml><?xml version="1.0" encoding="utf-8"?>
<Types xmlns="http://schemas.openxmlformats.org/package/2006/content-types">
  <Default Extension="gif" ContentType="image/gif"/>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31"/>
  </p:notesMasterIdLst>
  <p:handoutMasterIdLst>
    <p:handoutMasterId r:id="rId32"/>
  </p:handoutMasterIdLst>
  <p:sldIdLst>
    <p:sldId id="343" r:id="rId6"/>
    <p:sldId id="344" r:id="rId7"/>
    <p:sldId id="326" r:id="rId8"/>
    <p:sldId id="349" r:id="rId9"/>
    <p:sldId id="350" r:id="rId10"/>
    <p:sldId id="351" r:id="rId11"/>
    <p:sldId id="259" r:id="rId12"/>
    <p:sldId id="352" r:id="rId13"/>
    <p:sldId id="257" r:id="rId14"/>
    <p:sldId id="353" r:id="rId15"/>
    <p:sldId id="261" r:id="rId16"/>
    <p:sldId id="258" r:id="rId17"/>
    <p:sldId id="354" r:id="rId18"/>
    <p:sldId id="263" r:id="rId19"/>
    <p:sldId id="264" r:id="rId20"/>
    <p:sldId id="355" r:id="rId21"/>
    <p:sldId id="356" r:id="rId22"/>
    <p:sldId id="357" r:id="rId23"/>
    <p:sldId id="265" r:id="rId24"/>
    <p:sldId id="268" r:id="rId25"/>
    <p:sldId id="267" r:id="rId26"/>
    <p:sldId id="358" r:id="rId27"/>
    <p:sldId id="360" r:id="rId28"/>
    <p:sldId id="348" r:id="rId29"/>
    <p:sldId id="34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3690" autoAdjust="0"/>
  </p:normalViewPr>
  <p:slideViewPr>
    <p:cSldViewPr snapToGrid="0">
      <p:cViewPr varScale="1">
        <p:scale>
          <a:sx n="76" d="100"/>
          <a:sy n="76" d="100"/>
        </p:scale>
        <p:origin x="260" y="56"/>
      </p:cViewPr>
      <p:guideLst>
        <p:guide pos="816"/>
        <p:guide orient="horz" pos="384"/>
      </p:guideLst>
    </p:cSldViewPr>
  </p:slideViewPr>
  <p:outlineViewPr>
    <p:cViewPr>
      <p:scale>
        <a:sx n="33" d="100"/>
        <a:sy n="33" d="100"/>
      </p:scale>
      <p:origin x="0" y="-655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281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2025-03-19</a:t>
            </a:fld>
            <a:endParaRPr lang="en-US" dirty="0"/>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2025-03-19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6609C33-D605-6146-1378-F67C572F05C1}"/>
              </a:ext>
            </a:extLst>
          </p:cNvPr>
          <p:cNvSpPr/>
          <p:nvPr userDrawn="1"/>
        </p:nvSpPr>
        <p:spPr>
          <a:xfrm>
            <a:off x="0" y="0"/>
            <a:ext cx="12192000" cy="6858000"/>
          </a:xfrm>
          <a:custGeom>
            <a:avLst/>
            <a:gdLst>
              <a:gd name="connsiteX0" fmla="*/ 304800 w 12192000"/>
              <a:gd name="connsiteY0" fmla="*/ 266701 h 6858000"/>
              <a:gd name="connsiteX1" fmla="*/ 304800 w 12192000"/>
              <a:gd name="connsiteY1" fmla="*/ 6591300 h 6858000"/>
              <a:gd name="connsiteX2" fmla="*/ 11887200 w 12192000"/>
              <a:gd name="connsiteY2" fmla="*/ 6591300 h 6858000"/>
              <a:gd name="connsiteX3" fmla="*/ 11887200 w 12192000"/>
              <a:gd name="connsiteY3" fmla="*/ 266701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304800" y="266701"/>
                </a:moveTo>
                <a:lnTo>
                  <a:pt x="304800" y="6591300"/>
                </a:lnTo>
                <a:lnTo>
                  <a:pt x="11887200" y="6591300"/>
                </a:lnTo>
                <a:lnTo>
                  <a:pt x="11887200" y="266701"/>
                </a:lnTo>
                <a:close/>
                <a:moveTo>
                  <a:pt x="0" y="0"/>
                </a:moveTo>
                <a:lnTo>
                  <a:pt x="12192000" y="0"/>
                </a:lnTo>
                <a:lnTo>
                  <a:pt x="1219200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1417320"/>
            <a:ext cx="10515600" cy="4023360"/>
          </a:xfrm>
        </p:spPr>
        <p:txBody>
          <a:bodyPr anchor="ctr"/>
          <a:lstStyle>
            <a:lvl1pPr algn="ctr">
              <a:defRPr sz="5400"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Rectangle 13">
            <a:extLst>
              <a:ext uri="{FF2B5EF4-FFF2-40B4-BE49-F238E27FC236}">
                <a16:creationId xmlns:a16="http://schemas.microsoft.com/office/drawing/2014/main" id="{6DDC5B68-548C-395D-B9A9-EA694F6CB59F}"/>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itle 1">
            <a:extLst>
              <a:ext uri="{FF2B5EF4-FFF2-40B4-BE49-F238E27FC236}">
                <a16:creationId xmlns:a16="http://schemas.microsoft.com/office/drawing/2014/main" id="{89BC2AC2-003C-AACD-1271-F2F8FBE8FD3D}"/>
              </a:ext>
            </a:extLst>
          </p:cNvPr>
          <p:cNvSpPr>
            <a:spLocks noGrp="1"/>
          </p:cNvSpPr>
          <p:nvPr>
            <p:ph type="title"/>
          </p:nvPr>
        </p:nvSpPr>
        <p:spPr>
          <a:xfrm>
            <a:off x="1280160" y="1097280"/>
            <a:ext cx="9820656" cy="914400"/>
          </a:xfrm>
        </p:spPr>
        <p:txBody>
          <a:bodyPr anchor="t" anchorCtr="0"/>
          <a:lstStyle>
            <a:lvl1pPr>
              <a:defRPr sz="32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DD758F50-A87C-F2A1-40E8-08F07081E9C3}"/>
              </a:ext>
            </a:extLst>
          </p:cNvPr>
          <p:cNvSpPr>
            <a:spLocks noGrp="1"/>
          </p:cNvSpPr>
          <p:nvPr>
            <p:ph sz="half" idx="1"/>
          </p:nvPr>
        </p:nvSpPr>
        <p:spPr>
          <a:xfrm>
            <a:off x="1280160" y="2377440"/>
            <a:ext cx="4572000" cy="3429000"/>
          </a:xfrm>
          <a:noFill/>
        </p:spPr>
        <p:txBody>
          <a:bodyPr lIns="0" tIns="0" rIns="0" bIns="0">
            <a:normAutofit/>
          </a:bodyPr>
          <a:lstStyle>
            <a:lvl1pPr marL="228600" indent="-228600">
              <a:lnSpc>
                <a:spcPct val="90000"/>
              </a:lnSpc>
              <a:spcBef>
                <a:spcPts val="1400"/>
              </a:spcBef>
              <a:buSzPct val="80000"/>
              <a:defRPr sz="1800" b="1"/>
            </a:lvl1pPr>
            <a:lvl2pPr marL="457200" indent="0">
              <a:lnSpc>
                <a:spcPct val="90000"/>
              </a:lnSpc>
              <a:spcBef>
                <a:spcPts val="1400"/>
              </a:spcBef>
              <a:buSzPct val="80000"/>
              <a:buNone/>
              <a:defRPr sz="1800"/>
            </a:lvl2pPr>
            <a:lvl3pPr marL="914400">
              <a:lnSpc>
                <a:spcPct val="90000"/>
              </a:lnSpc>
              <a:spcBef>
                <a:spcPts val="1400"/>
              </a:spcBef>
              <a:buSzPct val="80000"/>
              <a:defRPr sz="1800"/>
            </a:lvl3pPr>
            <a:lvl4pPr marL="914400" indent="0">
              <a:lnSpc>
                <a:spcPct val="90000"/>
              </a:lnSpc>
              <a:spcBef>
                <a:spcPts val="1400"/>
              </a:spcBef>
              <a:buSzPct val="80000"/>
              <a:buNone/>
              <a:defRPr sz="1800"/>
            </a:lvl4pPr>
            <a:lvl5pPr marL="1371600">
              <a:lnSpc>
                <a:spcPct val="90000"/>
              </a:lnSpc>
              <a:spcBef>
                <a:spcPts val="1400"/>
              </a:spcBef>
              <a:buSzPct val="8000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023B02AB-1DB6-AF79-E1B3-175C76BE57ED}"/>
              </a:ext>
            </a:extLst>
          </p:cNvPr>
          <p:cNvSpPr>
            <a:spLocks noGrp="1"/>
          </p:cNvSpPr>
          <p:nvPr>
            <p:ph sz="half" idx="2"/>
          </p:nvPr>
        </p:nvSpPr>
        <p:spPr>
          <a:xfrm>
            <a:off x="6227064" y="2377440"/>
            <a:ext cx="4645152" cy="3429000"/>
          </a:xfrm>
          <a:noFill/>
        </p:spPr>
        <p:txBody>
          <a:bodyPr lIns="0" tIns="0" rIns="0" bIns="0">
            <a:normAutofit/>
          </a:bodyPr>
          <a:lstStyle>
            <a:lvl1pPr marL="457200">
              <a:spcBef>
                <a:spcPts val="1400"/>
              </a:spcBef>
              <a:buSzPct val="80000"/>
              <a:defRPr sz="1800"/>
            </a:lvl1pPr>
            <a:lvl2pPr marL="914400">
              <a:buSzPct val="80000"/>
              <a:defRPr sz="1800"/>
            </a:lvl2pPr>
            <a:lvl3pPr marL="1371600">
              <a:buSzPct val="80000"/>
              <a:defRPr sz="1800"/>
            </a:lvl3pPr>
            <a:lvl4pPr marL="1828800">
              <a:buSzPct val="80000"/>
              <a:defRPr sz="1800"/>
            </a:lvl4pPr>
            <a:lvl5pPr marL="2286000">
              <a:buSzPct val="8000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C2041A78-2CBE-4D73-EF5D-E65139C79DC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424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3" name="Title 1">
            <a:extLst>
              <a:ext uri="{FF2B5EF4-FFF2-40B4-BE49-F238E27FC236}">
                <a16:creationId xmlns:a16="http://schemas.microsoft.com/office/drawing/2014/main" id="{A659BA83-0C6E-2A70-AED3-E386CABE654A}"/>
              </a:ext>
            </a:extLst>
          </p:cNvPr>
          <p:cNvSpPr>
            <a:spLocks noGrp="1"/>
          </p:cNvSpPr>
          <p:nvPr>
            <p:ph type="title"/>
          </p:nvPr>
        </p:nvSpPr>
        <p:spPr>
          <a:xfrm>
            <a:off x="1280160" y="1097280"/>
            <a:ext cx="9601200" cy="914400"/>
          </a:xfrm>
        </p:spPr>
        <p:txBody>
          <a:bodyPr anchor="t" anchorCtr="0"/>
          <a:lstStyle>
            <a:lvl1pPr>
              <a:defRPr sz="3200"/>
            </a:lvl1pPr>
          </a:lstStyle>
          <a:p>
            <a:r>
              <a:rPr lang="en-US"/>
              <a:t>Click to edit Master title style</a:t>
            </a:r>
            <a:endParaRPr lang="en-US" dirty="0"/>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1280160" y="2377440"/>
            <a:ext cx="9619488" cy="3429000"/>
          </a:xfrm>
        </p:spPr>
        <p:txBody>
          <a:bodyPr/>
          <a:lstStyle>
            <a:lvl1pPr marL="0" indent="0">
              <a:buNone/>
              <a:defRPr/>
            </a:lvl1pPr>
          </a:lstStyle>
          <a:p>
            <a:r>
              <a:rPr lang="en-US"/>
              <a:t>Click icon to add table</a:t>
            </a:r>
            <a:endParaRPr lang="en-US" dirty="0"/>
          </a:p>
        </p:txBody>
      </p:sp>
      <p:cxnSp>
        <p:nvCxnSpPr>
          <p:cNvPr id="7" name="Straight Connector 6">
            <a:extLst>
              <a:ext uri="{FF2B5EF4-FFF2-40B4-BE49-F238E27FC236}">
                <a16:creationId xmlns:a16="http://schemas.microsoft.com/office/drawing/2014/main" id="{5D612406-06E6-DCE4-7F2F-D98836A802A6}"/>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889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1097280"/>
            <a:ext cx="9821955" cy="9144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280160" y="2377440"/>
            <a:ext cx="4663440" cy="3566160"/>
          </a:xfrm>
          <a:solidFill>
            <a:schemeClr val="accent4"/>
          </a:solidFill>
        </p:spPr>
        <p:txBody>
          <a:bodyPr lIns="365760" tIns="365760" rIns="365760" bIns="365760">
            <a:normAutofit/>
          </a:bodyPr>
          <a:lstStyle>
            <a:lvl1pPr marL="457200">
              <a:spcBef>
                <a:spcPts val="1400"/>
              </a:spcBef>
              <a:buClr>
                <a:schemeClr val="tx1"/>
              </a:buClr>
              <a:buSzPct val="80000"/>
              <a:defRPr sz="1800"/>
            </a:lvl1pPr>
            <a:lvl2pPr marL="914400">
              <a:buClr>
                <a:schemeClr val="tx1"/>
              </a:buClr>
              <a:buSzPct val="80000"/>
              <a:defRPr sz="1600"/>
            </a:lvl2pPr>
            <a:lvl3pPr marL="1371600">
              <a:buClr>
                <a:schemeClr val="tx1"/>
              </a:buClr>
              <a:buSzPct val="80000"/>
              <a:defRPr sz="1400"/>
            </a:lvl3pPr>
            <a:lvl4pPr marL="1828800">
              <a:buClr>
                <a:schemeClr val="tx1"/>
              </a:buClr>
              <a:buSzPct val="80000"/>
              <a:defRPr sz="1200"/>
            </a:lvl4pPr>
            <a:lvl5pPr marL="2286000">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6309360" y="2377440"/>
            <a:ext cx="4663440" cy="3566160"/>
          </a:xfrm>
          <a:solidFill>
            <a:schemeClr val="accent4"/>
          </a:solidFill>
        </p:spPr>
        <p:txBody>
          <a:bodyPr lIns="365760" tIns="365760" rIns="365760" bIns="365760">
            <a:normAutofit/>
          </a:bodyPr>
          <a:lstStyle>
            <a:lvl1pPr marL="457200">
              <a:spcBef>
                <a:spcPts val="1400"/>
              </a:spcBef>
              <a:buClr>
                <a:schemeClr val="tx1"/>
              </a:buClr>
              <a:buSzPct val="80000"/>
              <a:defRPr sz="1800" cap="all" baseline="0"/>
            </a:lvl1pPr>
            <a:lvl2pPr marL="914400">
              <a:buClr>
                <a:schemeClr val="tx1"/>
              </a:buClr>
              <a:buSzPct val="80000"/>
              <a:defRPr sz="1600"/>
            </a:lvl2pPr>
            <a:lvl3pPr marL="1371600">
              <a:buClr>
                <a:schemeClr val="tx1"/>
              </a:buClr>
              <a:buSzPct val="80000"/>
              <a:defRPr sz="1400"/>
            </a:lvl3pPr>
            <a:lvl4pPr marL="1828800">
              <a:buClr>
                <a:schemeClr val="tx1"/>
              </a:buClr>
              <a:buSzPct val="80000"/>
              <a:defRPr sz="1200"/>
            </a:lvl4pPr>
            <a:lvl5pPr marL="2286000">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8" name="Straight Connector 7">
            <a:extLst>
              <a:ext uri="{FF2B5EF4-FFF2-40B4-BE49-F238E27FC236}">
                <a16:creationId xmlns:a16="http://schemas.microsoft.com/office/drawing/2014/main" id="{941554B7-BB36-76F6-DD79-11088AA69E8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39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841248" y="3163824"/>
            <a:ext cx="10515600" cy="2322576"/>
          </a:xfrm>
          <a:prstGeom prst="rect">
            <a:avLst/>
          </a:prstGeom>
          <a:noFill/>
        </p:spPr>
        <p:txBody>
          <a:bodyPr wrap="square" bIns="0" anchor="ctr">
            <a:noAutofit/>
          </a:bodyPr>
          <a:lstStyle>
            <a:lvl1pPr algn="ctr">
              <a:defRPr sz="54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548640"/>
            <a:ext cx="2286000" cy="2286000"/>
          </a:xfrm>
          <a:prstGeom prst="ellipse">
            <a:avLst/>
          </a:prstGeom>
        </p:spPr>
        <p:txBody>
          <a:bodyPr anchor="t"/>
          <a:lstStyle>
            <a:lvl1pPr marL="0" indent="0" algn="ctr">
              <a:buNone/>
              <a:defRPr sz="1050">
                <a:solidFill>
                  <a:schemeClr val="tx1"/>
                </a:solidFill>
              </a:defRPr>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6044184"/>
            <a:ext cx="9116568" cy="365760"/>
          </a:xfrm>
        </p:spPr>
        <p:txBody>
          <a:bodyPr anchor="t"/>
          <a:lstStyle>
            <a:lvl1pPr marL="0" indent="0" algn="ctr">
              <a:lnSpc>
                <a:spcPct val="90000"/>
              </a:lnSpc>
              <a:spcBef>
                <a:spcPts val="0"/>
              </a:spcBef>
              <a:buNone/>
              <a:defRPr sz="2400" cap="all" baseline="0"/>
            </a:lvl1pPr>
          </a:lstStyle>
          <a:p>
            <a:pPr lvl="0"/>
            <a:r>
              <a:rPr lang="en-US"/>
              <a:t>Click to edit Master text styles</a:t>
            </a:r>
          </a:p>
        </p:txBody>
      </p:sp>
      <p:sp>
        <p:nvSpPr>
          <p:cNvPr id="3" name="Rectangle 2">
            <a:extLst>
              <a:ext uri="{FF2B5EF4-FFF2-40B4-BE49-F238E27FC236}">
                <a16:creationId xmlns:a16="http://schemas.microsoft.com/office/drawing/2014/main" id="{7ECE7D81-1954-1B1F-C0AC-21C85AFD3C1E}"/>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110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F738F023-8BDF-71DB-D6AB-776F7C6413B2}"/>
              </a:ext>
            </a:extLst>
          </p:cNvPr>
          <p:cNvSpPr/>
          <p:nvPr userDrawn="1"/>
        </p:nvSpPr>
        <p:spPr>
          <a:xfrm>
            <a:off x="8610600" y="0"/>
            <a:ext cx="3581400" cy="6858000"/>
          </a:xfrm>
          <a:custGeom>
            <a:avLst/>
            <a:gdLst>
              <a:gd name="connsiteX0" fmla="*/ 0 w 3581400"/>
              <a:gd name="connsiteY0" fmla="*/ 0 h 6858000"/>
              <a:gd name="connsiteX1" fmla="*/ 3581400 w 3581400"/>
              <a:gd name="connsiteY1" fmla="*/ 0 h 6858000"/>
              <a:gd name="connsiteX2" fmla="*/ 3581400 w 3581400"/>
              <a:gd name="connsiteY2" fmla="*/ 6858000 h 6858000"/>
              <a:gd name="connsiteX3" fmla="*/ 0 w 3581400"/>
              <a:gd name="connsiteY3" fmla="*/ 6858000 h 6858000"/>
              <a:gd name="connsiteX4" fmla="*/ 0 w 3581400"/>
              <a:gd name="connsiteY4" fmla="*/ 6172201 h 6858000"/>
              <a:gd name="connsiteX5" fmla="*/ 2971800 w 3581400"/>
              <a:gd name="connsiteY5" fmla="*/ 6172201 h 6858000"/>
              <a:gd name="connsiteX6" fmla="*/ 2971800 w 3581400"/>
              <a:gd name="connsiteY6" fmla="*/ 685800 h 6858000"/>
              <a:gd name="connsiteX7" fmla="*/ 0 w 3581400"/>
              <a:gd name="connsiteY7" fmla="*/ 685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1400" h="6858000">
                <a:moveTo>
                  <a:pt x="0" y="0"/>
                </a:moveTo>
                <a:lnTo>
                  <a:pt x="3581400" y="0"/>
                </a:lnTo>
                <a:lnTo>
                  <a:pt x="3581400" y="6858000"/>
                </a:lnTo>
                <a:lnTo>
                  <a:pt x="0" y="6858000"/>
                </a:lnTo>
                <a:lnTo>
                  <a:pt x="0" y="6172201"/>
                </a:lnTo>
                <a:lnTo>
                  <a:pt x="2971800" y="6172201"/>
                </a:lnTo>
                <a:lnTo>
                  <a:pt x="2971800" y="685800"/>
                </a:lnTo>
                <a:lnTo>
                  <a:pt x="0" y="6858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80160" y="1097280"/>
            <a:ext cx="4114800" cy="2286000"/>
          </a:xfrm>
        </p:spPr>
        <p:txBody>
          <a:bodyPr/>
          <a:lstStyle>
            <a:lvl1pPr>
              <a:defRPr sz="3200"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80160" y="3566160"/>
            <a:ext cx="4114800" cy="2651760"/>
          </a:xfrm>
        </p:spPr>
        <p:txBody>
          <a:bodyPr>
            <a:normAutofit/>
          </a:bodyPr>
          <a:lstStyle>
            <a:lvl1pPr marL="457200" indent="-457200">
              <a:lnSpc>
                <a:spcPct val="100000"/>
              </a:lnSpc>
              <a:spcBef>
                <a:spcPts val="1400"/>
              </a:spcBef>
              <a:buClr>
                <a:schemeClr val="accent1"/>
              </a:buClr>
              <a:buFont typeface="Courier New" panose="02070309020205020404" pitchFamily="49" charset="0"/>
              <a:buChar char="o"/>
              <a:defRPr sz="2400" cap="all" spc="0" baseline="0"/>
            </a:lvl1pPr>
            <a:lvl2pPr marL="914400">
              <a:defRPr spc="0" baseline="0"/>
            </a:lvl2pPr>
            <a:lvl3pPr marL="1371600">
              <a:defRPr spc="0" baseline="0"/>
            </a:lvl3pPr>
            <a:lvl4pPr marL="1828800">
              <a:defRPr spc="0" baseline="0"/>
            </a:lvl4pPr>
            <a:lvl5pPr marL="2286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5687568" y="1435608"/>
            <a:ext cx="5897880" cy="3977640"/>
          </a:xfrm>
          <a:noFill/>
        </p:spPr>
        <p:txBody>
          <a:bodyPr anchor="ctr"/>
          <a:lstStyle>
            <a:lvl1pPr marL="0" indent="0" algn="ctr">
              <a:buNone/>
              <a:defRPr/>
            </a:lvl1pPr>
          </a:lstStyle>
          <a:p>
            <a:r>
              <a:rPr lang="en-US"/>
              <a:t>Click icon to add picture</a:t>
            </a:r>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cxnSp>
        <p:nvCxnSpPr>
          <p:cNvPr id="13" name="Straight Connector 12">
            <a:extLst>
              <a:ext uri="{FF2B5EF4-FFF2-40B4-BE49-F238E27FC236}">
                <a16:creationId xmlns:a16="http://schemas.microsoft.com/office/drawing/2014/main" id="{323EB7E3-3953-BAB4-1B15-383082C6C31E}"/>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841248" y="2697480"/>
            <a:ext cx="10515600" cy="2606040"/>
          </a:xfrm>
        </p:spPr>
        <p:txBody>
          <a:bodyPr anchor="ctr">
            <a:normAutofit/>
          </a:bodyPr>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841248" y="6044184"/>
            <a:ext cx="10515600" cy="457200"/>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0" y="0"/>
            <a:ext cx="12188952" cy="2368296"/>
          </a:xfrm>
        </p:spPr>
        <p:txBody>
          <a:bodyPr/>
          <a:lstStyle>
            <a:lvl1pPr marL="0" indent="0">
              <a:buNone/>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103AD4F0-8C4C-FC68-2450-06419A6D0131}"/>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2159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A510974D-B222-2876-052D-21F0E075D288}"/>
              </a:ext>
            </a:extLst>
          </p:cNvPr>
          <p:cNvSpPr/>
          <p:nvPr userDrawn="1"/>
        </p:nvSpPr>
        <p:spPr>
          <a:xfrm>
            <a:off x="0" y="0"/>
            <a:ext cx="12192000" cy="4457700"/>
          </a:xfrm>
          <a:custGeom>
            <a:avLst/>
            <a:gdLst>
              <a:gd name="connsiteX0" fmla="*/ 0 w 12192000"/>
              <a:gd name="connsiteY0" fmla="*/ 0 h 4457700"/>
              <a:gd name="connsiteX1" fmla="*/ 12192000 w 12192000"/>
              <a:gd name="connsiteY1" fmla="*/ 0 h 4457700"/>
              <a:gd name="connsiteX2" fmla="*/ 12192000 w 12192000"/>
              <a:gd name="connsiteY2" fmla="*/ 4457700 h 4457700"/>
              <a:gd name="connsiteX3" fmla="*/ 11563350 w 12192000"/>
              <a:gd name="connsiteY3" fmla="*/ 4457700 h 4457700"/>
              <a:gd name="connsiteX4" fmla="*/ 11563350 w 12192000"/>
              <a:gd name="connsiteY4" fmla="*/ 685800 h 4457700"/>
              <a:gd name="connsiteX5" fmla="*/ 628650 w 12192000"/>
              <a:gd name="connsiteY5" fmla="*/ 685800 h 4457700"/>
              <a:gd name="connsiteX6" fmla="*/ 628650 w 12192000"/>
              <a:gd name="connsiteY6" fmla="*/ 4457700 h 4457700"/>
              <a:gd name="connsiteX7" fmla="*/ 0 w 12192000"/>
              <a:gd name="connsiteY7" fmla="*/ 4457700 h 44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57700">
                <a:moveTo>
                  <a:pt x="0" y="0"/>
                </a:moveTo>
                <a:lnTo>
                  <a:pt x="12192000" y="0"/>
                </a:lnTo>
                <a:lnTo>
                  <a:pt x="12192000" y="4457700"/>
                </a:lnTo>
                <a:lnTo>
                  <a:pt x="11563350" y="4457700"/>
                </a:lnTo>
                <a:lnTo>
                  <a:pt x="11563350" y="685800"/>
                </a:lnTo>
                <a:lnTo>
                  <a:pt x="628650" y="685800"/>
                </a:lnTo>
                <a:lnTo>
                  <a:pt x="628650" y="4457700"/>
                </a:lnTo>
                <a:lnTo>
                  <a:pt x="0" y="445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978408" y="1143000"/>
            <a:ext cx="10241280" cy="22860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2075688" y="3803904"/>
            <a:ext cx="8046720" cy="9144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Rectangle 15">
            <a:extLst>
              <a:ext uri="{FF2B5EF4-FFF2-40B4-BE49-F238E27FC236}">
                <a16:creationId xmlns:a16="http://schemas.microsoft.com/office/drawing/2014/main" id="{8A1A471A-8A28-B00F-72E9-849D5E6B7257}"/>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528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BB82FF-5339-5456-4D30-0C2DA7907AAE}"/>
              </a:ext>
            </a:extLst>
          </p:cNvPr>
          <p:cNvSpPr/>
          <p:nvPr userDrawn="1"/>
        </p:nvSpPr>
        <p:spPr>
          <a:xfrm>
            <a:off x="0" y="0"/>
            <a:ext cx="356616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340096" y="1097280"/>
            <a:ext cx="6217920" cy="1828800"/>
          </a:xfrm>
        </p:spPr>
        <p:txBody>
          <a:bodyPr/>
          <a:lstStyle>
            <a:lvl1pPr>
              <a:defRPr sz="3200" spc="3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2C39A257-2366-FF6B-67AD-9342B6B0B682}"/>
              </a:ext>
            </a:extLst>
          </p:cNvPr>
          <p:cNvSpPr>
            <a:spLocks noGrp="1"/>
          </p:cNvSpPr>
          <p:nvPr>
            <p:ph type="pic" sz="quarter" idx="13"/>
          </p:nvPr>
        </p:nvSpPr>
        <p:spPr>
          <a:xfrm>
            <a:off x="1298448" y="1828800"/>
            <a:ext cx="3200400" cy="3200400"/>
          </a:xfrm>
          <a:prstGeom prst="ellipse">
            <a:avLst/>
          </a:prstGeom>
        </p:spPr>
        <p:txBody>
          <a:bodyPr/>
          <a:lstStyle>
            <a:lvl1pPr marL="0" indent="0">
              <a:buNone/>
              <a:defRPr/>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340096" y="3429000"/>
            <a:ext cx="6217920" cy="2743200"/>
          </a:xfrm>
        </p:spPr>
        <p:txBody>
          <a:bodyPr>
            <a:normAutofit/>
          </a:bodyPr>
          <a:lstStyle>
            <a:lvl1pPr marL="457200">
              <a:spcBef>
                <a:spcPts val="1400"/>
              </a:spcBef>
              <a:buSzPct val="80000"/>
              <a:defRPr cap="all" spc="0" baseline="0"/>
            </a:lvl1pPr>
            <a:lvl2pPr marL="914400">
              <a:buSzPct val="80000"/>
              <a:defRPr spc="0" baseline="0"/>
            </a:lvl2pPr>
            <a:lvl3pPr marL="1371600">
              <a:buSzPct val="80000"/>
              <a:defRPr spc="0" baseline="0"/>
            </a:lvl3pPr>
            <a:lvl4pPr marL="1828800">
              <a:buSzPct val="80000"/>
              <a:defRPr spc="0" baseline="0"/>
            </a:lvl4pPr>
            <a:lvl5pPr marL="2286000">
              <a:buSzPct val="80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cxnSp>
        <p:nvCxnSpPr>
          <p:cNvPr id="5" name="Straight Connector 4">
            <a:extLst>
              <a:ext uri="{FF2B5EF4-FFF2-40B4-BE49-F238E27FC236}">
                <a16:creationId xmlns:a16="http://schemas.microsoft.com/office/drawing/2014/main" id="{ADA4A755-28B6-5A01-94AB-C3CCC4368885}"/>
              </a:ext>
            </a:extLst>
          </p:cNvPr>
          <p:cNvCxnSpPr>
            <a:cxnSpLocks/>
          </p:cNvCxnSpPr>
          <p:nvPr userDrawn="1"/>
        </p:nvCxnSpPr>
        <p:spPr>
          <a:xfrm>
            <a:off x="5340096"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1524000" y="1481328"/>
            <a:ext cx="9144000" cy="3895344"/>
          </a:xfrm>
          <a:solidFill>
            <a:schemeClr val="bg1"/>
          </a:solidFill>
        </p:spPr>
        <p:txBody>
          <a:bodyPr/>
          <a:lstStyle>
            <a:lvl1pPr marL="0" indent="0">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076C4EAC-BBDE-1963-BD72-3BD2A47DC59C}"/>
              </a:ext>
            </a:extLst>
          </p:cNvPr>
          <p:cNvSpPr>
            <a:spLocks noGrp="1"/>
          </p:cNvSpPr>
          <p:nvPr>
            <p:ph type="ctrTitle"/>
          </p:nvPr>
        </p:nvSpPr>
        <p:spPr>
          <a:xfrm>
            <a:off x="1984248" y="1920240"/>
            <a:ext cx="8229600" cy="3017520"/>
          </a:xfrm>
        </p:spPr>
        <p:txBody>
          <a:bodyPr anchor="ctr"/>
          <a:lstStyle>
            <a:lvl1pPr algn="ctr">
              <a:defRPr sz="5400"/>
            </a:lvl1pPr>
          </a:lstStyle>
          <a:p>
            <a:r>
              <a:rPr lang="en-US"/>
              <a:t>Click to edit Master title style</a:t>
            </a:r>
            <a:endParaRPr lang="en-US" dirty="0"/>
          </a:p>
        </p:txBody>
      </p:sp>
    </p:spTree>
    <p:extLst>
      <p:ext uri="{BB962C8B-B14F-4D97-AF65-F5344CB8AC3E}">
        <p14:creationId xmlns:p14="http://schemas.microsoft.com/office/powerpoint/2010/main" val="2415483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BCF04C-49F6-66E8-41A0-B3C371944EA1}"/>
              </a:ext>
            </a:extLst>
          </p:cNvPr>
          <p:cNvSpPr/>
          <p:nvPr userDrawn="1"/>
        </p:nvSpPr>
        <p:spPr>
          <a:xfrm>
            <a:off x="6705600" y="0"/>
            <a:ext cx="5486400" cy="6858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3931920"/>
            <a:ext cx="5029200" cy="1828800"/>
          </a:xfrm>
        </p:spPr>
        <p:txBody>
          <a:bodyPr anchor="b" anchorCtr="0"/>
          <a:lstStyle>
            <a:lvl1pPr>
              <a:defRPr sz="3200"/>
            </a:lvl1pPr>
          </a:lstStyle>
          <a:p>
            <a:r>
              <a:rPr lang="en-US"/>
              <a:t>Click to edit Master title style</a:t>
            </a:r>
            <a:endParaRPr lang="en-US" dirty="0"/>
          </a:p>
        </p:txBody>
      </p:sp>
      <p:sp>
        <p:nvSpPr>
          <p:cNvPr id="9" name="Picture Placeholder 7">
            <a:extLst>
              <a:ext uri="{FF2B5EF4-FFF2-40B4-BE49-F238E27FC236}">
                <a16:creationId xmlns:a16="http://schemas.microsoft.com/office/drawing/2014/main" id="{DDE351D0-FB9C-3473-AF28-52927741728E}"/>
              </a:ext>
            </a:extLst>
          </p:cNvPr>
          <p:cNvSpPr>
            <a:spLocks noGrp="1"/>
          </p:cNvSpPr>
          <p:nvPr>
            <p:ph type="pic" sz="quarter" idx="14"/>
          </p:nvPr>
        </p:nvSpPr>
        <p:spPr>
          <a:xfrm>
            <a:off x="1280160" y="548640"/>
            <a:ext cx="3017520" cy="3017520"/>
          </a:xfrm>
          <a:prstGeom prst="ellipse">
            <a:avLst/>
          </a:prstGeom>
        </p:spPr>
        <p:txBody>
          <a:bodyPr/>
          <a:lstStyle>
            <a:lvl1pPr marL="0" indent="0">
              <a:buNone/>
              <a:defRPr/>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7205472" y="731520"/>
            <a:ext cx="4306824" cy="5394960"/>
          </a:xfrm>
        </p:spPr>
        <p:txBody>
          <a:bodyPr anchor="b">
            <a:normAutofit/>
          </a:bodyPr>
          <a:lstStyle>
            <a:lvl1pPr marL="457200">
              <a:spcBef>
                <a:spcPts val="1400"/>
              </a:spcBef>
              <a:buClr>
                <a:schemeClr val="tx1"/>
              </a:buClr>
              <a:buSzPct val="80000"/>
              <a:defRPr cap="all" baseline="0"/>
            </a:lvl1pPr>
            <a:lvl2pPr marL="914400">
              <a:buClr>
                <a:schemeClr val="tx1"/>
              </a:buClr>
              <a:buSzPct val="80000"/>
              <a:defRPr/>
            </a:lvl2pPr>
            <a:lvl3pPr marL="1371600">
              <a:buClr>
                <a:schemeClr val="tx1"/>
              </a:buClr>
              <a:buSzPct val="80000"/>
              <a:defRPr/>
            </a:lvl3pPr>
            <a:lvl4pPr marL="1828800">
              <a:buClr>
                <a:schemeClr val="tx1"/>
              </a:buClr>
              <a:buSzPct val="80000"/>
              <a:defRPr/>
            </a:lvl4pPr>
            <a:lvl5pPr marL="2286000">
              <a:buClr>
                <a:schemeClr val="tx1"/>
              </a:buClr>
              <a:buSzPct val="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10" name="Straight Connector 9">
            <a:extLst>
              <a:ext uri="{FF2B5EF4-FFF2-40B4-BE49-F238E27FC236}">
                <a16:creationId xmlns:a16="http://schemas.microsoft.com/office/drawing/2014/main" id="{C1171EC5-29BE-C106-1E9B-0CBDB598A131}"/>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214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light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1097280"/>
            <a:ext cx="9821955" cy="9144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280160" y="2377440"/>
            <a:ext cx="4663440" cy="3566160"/>
          </a:xfrm>
          <a:solidFill>
            <a:schemeClr val="accent1">
              <a:lumMod val="20000"/>
              <a:lumOff val="80000"/>
            </a:schemeClr>
          </a:solidFill>
        </p:spPr>
        <p:txBody>
          <a:bodyPr lIns="365760" tIns="365760" rIns="365760" bIns="365760">
            <a:normAutofit/>
          </a:bodyPr>
          <a:lstStyle>
            <a:lvl1pPr marL="457200">
              <a:lnSpc>
                <a:spcPct val="90000"/>
              </a:lnSpc>
              <a:spcBef>
                <a:spcPts val="1400"/>
              </a:spcBef>
              <a:buClr>
                <a:schemeClr val="tx1"/>
              </a:buClr>
              <a:buSzPct val="80000"/>
              <a:defRPr sz="1800"/>
            </a:lvl1pPr>
            <a:lvl2pPr marL="914400">
              <a:lnSpc>
                <a:spcPct val="90000"/>
              </a:lnSpc>
              <a:buClr>
                <a:schemeClr val="tx1"/>
              </a:buClr>
              <a:buSzPct val="80000"/>
              <a:defRPr sz="1600"/>
            </a:lvl2pPr>
            <a:lvl3pPr marL="1371600">
              <a:lnSpc>
                <a:spcPct val="90000"/>
              </a:lnSpc>
              <a:buClr>
                <a:schemeClr val="tx1"/>
              </a:buClr>
              <a:buSzPct val="80000"/>
              <a:defRPr sz="1400"/>
            </a:lvl3pPr>
            <a:lvl4pPr marL="1828800">
              <a:lnSpc>
                <a:spcPct val="90000"/>
              </a:lnSpc>
              <a:buClr>
                <a:schemeClr val="tx1"/>
              </a:buClr>
              <a:buSzPct val="80000"/>
              <a:defRPr sz="1200"/>
            </a:lvl4pPr>
            <a:lvl5pPr marL="2286000">
              <a:lnSpc>
                <a:spcPct val="90000"/>
              </a:lnSpc>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6309360" y="2377440"/>
            <a:ext cx="4663440" cy="3566160"/>
          </a:xfrm>
          <a:solidFill>
            <a:schemeClr val="accent1">
              <a:lumMod val="20000"/>
              <a:lumOff val="80000"/>
            </a:schemeClr>
          </a:solidFill>
        </p:spPr>
        <p:txBody>
          <a:bodyPr lIns="365760" tIns="365760" rIns="365760" bIns="365760">
            <a:normAutofit/>
          </a:bodyPr>
          <a:lstStyle>
            <a:lvl1pPr marL="457200">
              <a:lnSpc>
                <a:spcPct val="90000"/>
              </a:lnSpc>
              <a:spcBef>
                <a:spcPts val="1400"/>
              </a:spcBef>
              <a:buClr>
                <a:schemeClr val="tx1"/>
              </a:buClr>
              <a:buSzPct val="80000"/>
              <a:defRPr sz="1800"/>
            </a:lvl1pPr>
            <a:lvl2pPr marL="914400">
              <a:lnSpc>
                <a:spcPct val="90000"/>
              </a:lnSpc>
              <a:buClr>
                <a:schemeClr val="tx1"/>
              </a:buClr>
              <a:buSzPct val="80000"/>
              <a:defRPr sz="1600"/>
            </a:lvl2pPr>
            <a:lvl3pPr marL="1371600">
              <a:lnSpc>
                <a:spcPct val="90000"/>
              </a:lnSpc>
              <a:buClr>
                <a:schemeClr val="tx1"/>
              </a:buClr>
              <a:buSzPct val="80000"/>
              <a:defRPr sz="1400"/>
            </a:lvl3pPr>
            <a:lvl4pPr marL="1828800">
              <a:lnSpc>
                <a:spcPct val="90000"/>
              </a:lnSpc>
              <a:buClr>
                <a:schemeClr val="tx1"/>
              </a:buClr>
              <a:buSzPct val="80000"/>
              <a:defRPr sz="1200"/>
            </a:lvl4pPr>
            <a:lvl5pPr marL="2286000">
              <a:lnSpc>
                <a:spcPct val="90000"/>
              </a:lnSpc>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8" name="Straight Connector 7">
            <a:extLst>
              <a:ext uri="{FF2B5EF4-FFF2-40B4-BE49-F238E27FC236}">
                <a16:creationId xmlns:a16="http://schemas.microsoft.com/office/drawing/2014/main" id="{941554B7-BB36-76F6-DD79-11088AA69E8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108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itle 1">
            <a:extLst>
              <a:ext uri="{FF2B5EF4-FFF2-40B4-BE49-F238E27FC236}">
                <a16:creationId xmlns:a16="http://schemas.microsoft.com/office/drawing/2014/main" id="{89BC2AC2-003C-AACD-1271-F2F8FBE8FD3D}"/>
              </a:ext>
            </a:extLst>
          </p:cNvPr>
          <p:cNvSpPr>
            <a:spLocks noGrp="1"/>
          </p:cNvSpPr>
          <p:nvPr>
            <p:ph type="title"/>
          </p:nvPr>
        </p:nvSpPr>
        <p:spPr>
          <a:xfrm>
            <a:off x="1280160" y="1097280"/>
            <a:ext cx="5029200" cy="1828800"/>
          </a:xfrm>
        </p:spPr>
        <p:txBody>
          <a:bodyPr anchor="t" anchorCtr="0"/>
          <a:lstStyle>
            <a:lvl1pPr>
              <a:defRPr sz="32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DD758F50-A87C-F2A1-40E8-08F07081E9C3}"/>
              </a:ext>
            </a:extLst>
          </p:cNvPr>
          <p:cNvSpPr>
            <a:spLocks noGrp="1"/>
          </p:cNvSpPr>
          <p:nvPr>
            <p:ph sz="half" idx="1"/>
          </p:nvPr>
        </p:nvSpPr>
        <p:spPr>
          <a:xfrm>
            <a:off x="6784848" y="1097280"/>
            <a:ext cx="4572000" cy="1828800"/>
          </a:xfrm>
          <a:noFill/>
        </p:spPr>
        <p:txBody>
          <a:bodyPr lIns="0" tIns="0" rIns="0" bIns="0">
            <a:normAutofit/>
          </a:bodyPr>
          <a:lstStyle>
            <a:lvl1pPr marL="457200">
              <a:spcBef>
                <a:spcPts val="1400"/>
              </a:spcBef>
              <a:buSzPct val="80000"/>
              <a:defRPr sz="1800"/>
            </a:lvl1pPr>
            <a:lvl2pPr marL="914400">
              <a:buSzPct val="80000"/>
              <a:defRPr sz="1600"/>
            </a:lvl2pPr>
            <a:lvl3pPr marL="1371600">
              <a:buSzPct val="80000"/>
              <a:defRPr sz="1400"/>
            </a:lvl3pPr>
            <a:lvl4pPr marL="1828800">
              <a:buSzPct val="80000"/>
              <a:defRPr sz="1200"/>
            </a:lvl4pPr>
            <a:lvl5pPr marL="2286000">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023B02AB-1DB6-AF79-E1B3-175C76BE57ED}"/>
              </a:ext>
            </a:extLst>
          </p:cNvPr>
          <p:cNvSpPr>
            <a:spLocks noGrp="1"/>
          </p:cNvSpPr>
          <p:nvPr>
            <p:ph sz="half" idx="2"/>
          </p:nvPr>
        </p:nvSpPr>
        <p:spPr>
          <a:xfrm>
            <a:off x="1280160" y="3172968"/>
            <a:ext cx="10076688" cy="3108960"/>
          </a:xfrm>
          <a:noFill/>
        </p:spPr>
        <p:txBody>
          <a:bodyPr lIns="0" tIns="0" rIns="0" bIns="0">
            <a:normAutofit/>
          </a:bodyPr>
          <a:lstStyle>
            <a:lvl1pPr marL="457200">
              <a:spcBef>
                <a:spcPts val="1400"/>
              </a:spcBef>
              <a:buSzPct val="80000"/>
              <a:defRPr sz="1800"/>
            </a:lvl1pPr>
            <a:lvl2pPr marL="914400">
              <a:buSzPct val="80000"/>
              <a:defRPr sz="1600"/>
            </a:lvl2pPr>
            <a:lvl3pPr marL="1371600">
              <a:buSzPct val="80000"/>
              <a:defRPr sz="1400"/>
            </a:lvl3pPr>
            <a:lvl4pPr marL="1828800">
              <a:buSzPct val="80000"/>
              <a:defRPr sz="1200"/>
            </a:lvl4pPr>
            <a:lvl5pPr marL="2286000">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C2041A78-2CBE-4D73-EF5D-E65139C79DC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77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74" r:id="rId3"/>
    <p:sldLayoutId id="2147483675" r:id="rId4"/>
    <p:sldLayoutId id="2147483664" r:id="rId5"/>
    <p:sldLayoutId id="2147483676" r:id="rId6"/>
    <p:sldLayoutId id="2147483677" r:id="rId7"/>
    <p:sldLayoutId id="2147483681" r:id="rId8"/>
    <p:sldLayoutId id="2147483682" r:id="rId9"/>
    <p:sldLayoutId id="2147483683" r:id="rId10"/>
    <p:sldLayoutId id="2147483680" r:id="rId11"/>
    <p:sldLayoutId id="2147483684" r:id="rId12"/>
    <p:sldLayoutId id="2147483673" r:id="rId13"/>
  </p:sldLayoutIdLst>
  <p:hf sldNum="0" hdr="0" ft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457200" algn="l" defTabSz="914400" rtl="0" eaLnBrk="1" latinLnBrk="0" hangingPunct="1">
        <a:lnSpc>
          <a:spcPct val="100000"/>
        </a:lnSpc>
        <a:spcBef>
          <a:spcPts val="1000"/>
        </a:spcBef>
        <a:buClr>
          <a:schemeClr val="accent1"/>
        </a:buClr>
        <a:buFont typeface="Courier New" panose="02070309020205020404" pitchFamily="49" charset="0"/>
        <a:buChar char="o"/>
        <a:defRPr sz="2400" b="0" i="0" kern="1200" cap="none" baseline="0">
          <a:solidFill>
            <a:schemeClr val="tx1"/>
          </a:solidFill>
          <a:latin typeface="+mn-lt"/>
          <a:ea typeface="+mn-ea"/>
          <a:cs typeface="+mn-cs"/>
        </a:defRPr>
      </a:lvl1pPr>
      <a:lvl2pPr marL="685800" indent="-457200" algn="l" defTabSz="914400" rtl="0" eaLnBrk="1" latinLnBrk="0" hangingPunct="1">
        <a:lnSpc>
          <a:spcPct val="100000"/>
        </a:lnSpc>
        <a:spcBef>
          <a:spcPts val="500"/>
        </a:spcBef>
        <a:buClr>
          <a:schemeClr val="accent1"/>
        </a:buClr>
        <a:buFont typeface="Courier New" panose="02070309020205020404" pitchFamily="49" charset="0"/>
        <a:buChar char="o"/>
        <a:defRPr sz="2000" b="0" i="0" kern="1200" baseline="0">
          <a:solidFill>
            <a:schemeClr val="tx1"/>
          </a:solidFill>
          <a:latin typeface="+mn-lt"/>
          <a:ea typeface="+mn-ea"/>
          <a:cs typeface="+mn-cs"/>
        </a:defRPr>
      </a:lvl2pPr>
      <a:lvl3pPr marL="1143000" indent="-457200" algn="l" defTabSz="914400" rtl="0" eaLnBrk="1" latinLnBrk="0" hangingPunct="1">
        <a:lnSpc>
          <a:spcPct val="100000"/>
        </a:lnSpc>
        <a:spcBef>
          <a:spcPts val="500"/>
        </a:spcBef>
        <a:buClr>
          <a:schemeClr val="accent1"/>
        </a:buClr>
        <a:buFont typeface="Courier New" panose="02070309020205020404" pitchFamily="49" charset="0"/>
        <a:buChar char="o"/>
        <a:defRPr sz="1800" b="0" i="0" kern="1200" baseline="0">
          <a:solidFill>
            <a:schemeClr val="tx1"/>
          </a:solidFill>
          <a:latin typeface="+mn-lt"/>
          <a:ea typeface="+mn-ea"/>
          <a:cs typeface="+mn-cs"/>
        </a:defRPr>
      </a:lvl3pPr>
      <a:lvl4pPr marL="1600200" indent="-457200" algn="l" defTabSz="914400" rtl="0" eaLnBrk="1" latinLnBrk="0" hangingPunct="1">
        <a:lnSpc>
          <a:spcPct val="100000"/>
        </a:lnSpc>
        <a:spcBef>
          <a:spcPts val="500"/>
        </a:spcBef>
        <a:buClr>
          <a:schemeClr val="accent1"/>
        </a:buClr>
        <a:buFont typeface="Courier New" panose="02070309020205020404" pitchFamily="49" charset="0"/>
        <a:buChar char="o"/>
        <a:defRPr sz="1600" b="0" i="0" kern="1200" baseline="0">
          <a:solidFill>
            <a:schemeClr val="tx1"/>
          </a:solidFill>
          <a:latin typeface="+mn-lt"/>
          <a:ea typeface="+mn-ea"/>
          <a:cs typeface="+mn-cs"/>
        </a:defRPr>
      </a:lvl4pPr>
      <a:lvl5pPr marL="2057400" indent="-457200" algn="l" defTabSz="914400" rtl="0" eaLnBrk="1" latinLnBrk="0" hangingPunct="1">
        <a:lnSpc>
          <a:spcPct val="100000"/>
        </a:lnSpc>
        <a:spcBef>
          <a:spcPts val="500"/>
        </a:spcBef>
        <a:buClr>
          <a:schemeClr val="accent1"/>
        </a:buClr>
        <a:buFont typeface="Courier New" panose="02070309020205020404" pitchFamily="49" charset="0"/>
        <a:buChar char="o"/>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8" Type="http://schemas.openxmlformats.org/officeDocument/2006/relationships/hyperlink" Target="https://swimm.io/learn/large-language-models/5-types-of-word-embeddings-and-example-nlp-applications" TargetMode="External"/><Relationship Id="rId3" Type="http://schemas.openxmlformats.org/officeDocument/2006/relationships/hyperlink" Target="https://en.wikipedia.org/wiki/Artificial_intelligence#/media/File:Dall-e_3_(jan_'24)_artificial_intelligence_icon.png" TargetMode="External"/><Relationship Id="rId7" Type="http://schemas.openxmlformats.org/officeDocument/2006/relationships/hyperlink" Target="https://www.deeplearning.ai/resources/natural-language-processing/" TargetMode="External"/><Relationship Id="rId12" Type="http://schemas.openxmlformats.org/officeDocument/2006/relationships/hyperlink" Target="https://github.com/ShawhinT/YouTube-Blog/blob/main/LLMs/_slides/rag.pdf" TargetMode="External"/><Relationship Id="rId2" Type="http://schemas.openxmlformats.org/officeDocument/2006/relationships/hyperlink" Target="https://cloud.google.com/learn/what-is-artificial-intelligence" TargetMode="External"/><Relationship Id="rId1" Type="http://schemas.openxmlformats.org/officeDocument/2006/relationships/slideLayout" Target="../slideLayouts/slideLayout9.xml"/><Relationship Id="rId6" Type="http://schemas.openxmlformats.org/officeDocument/2006/relationships/hyperlink" Target="https://cs231n.github.io/convolutional-networks/" TargetMode="External"/><Relationship Id="rId11" Type="http://schemas.openxmlformats.org/officeDocument/2006/relationships/hyperlink" Target="https://www.databricks.com/glossary/retrieval-augmented-generation-rag" TargetMode="External"/><Relationship Id="rId5" Type="http://schemas.openxmlformats.org/officeDocument/2006/relationships/hyperlink" Target="https://www.geeksforgeeks.org/ml-machine-learning/" TargetMode="External"/><Relationship Id="rId10" Type="http://schemas.openxmlformats.org/officeDocument/2006/relationships/hyperlink" Target="https://microsoft.github.io/Workshop-Interact-with-OpenAI-models/llms/" TargetMode="External"/><Relationship Id="rId4" Type="http://schemas.openxmlformats.org/officeDocument/2006/relationships/hyperlink" Target="https://www.ibm.com/think/topics/machine-learning" TargetMode="External"/><Relationship Id="rId9" Type="http://schemas.openxmlformats.org/officeDocument/2006/relationships/hyperlink" Target="https://www.geeksforgeeks.org/word-embeddings-in-nlp/"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44A3B-B421-4D54-9107-8CEB23E552A4}"/>
              </a:ext>
            </a:extLst>
          </p:cNvPr>
          <p:cNvSpPr>
            <a:spLocks noGrp="1"/>
          </p:cNvSpPr>
          <p:nvPr>
            <p:ph type="ctrTitle"/>
          </p:nvPr>
        </p:nvSpPr>
        <p:spPr>
          <a:xfrm>
            <a:off x="506770" y="302172"/>
            <a:ext cx="11238983" cy="1167493"/>
          </a:xfrm>
        </p:spPr>
        <p:txBody>
          <a:bodyPr/>
          <a:lstStyle/>
          <a:p>
            <a:r>
              <a:rPr lang="en-US" sz="4600" dirty="0">
                <a:latin typeface="system-ui"/>
              </a:rPr>
              <a:t>Based on Artificial Intelligence (AI)</a:t>
            </a:r>
          </a:p>
        </p:txBody>
      </p:sp>
      <p:sp>
        <p:nvSpPr>
          <p:cNvPr id="3" name="Subtitle 2">
            <a:extLst>
              <a:ext uri="{FF2B5EF4-FFF2-40B4-BE49-F238E27FC236}">
                <a16:creationId xmlns:a16="http://schemas.microsoft.com/office/drawing/2014/main" id="{0AFD3BA8-D7DA-4BDE-AB8F-AD76F6C9A7D8}"/>
              </a:ext>
            </a:extLst>
          </p:cNvPr>
          <p:cNvSpPr>
            <a:spLocks noGrp="1"/>
          </p:cNvSpPr>
          <p:nvPr>
            <p:ph type="subTitle" idx="1"/>
          </p:nvPr>
        </p:nvSpPr>
        <p:spPr>
          <a:xfrm>
            <a:off x="2054717" y="3142942"/>
            <a:ext cx="8046720" cy="3032607"/>
          </a:xfrm>
        </p:spPr>
        <p:txBody>
          <a:bodyPr/>
          <a:lstStyle/>
          <a:p>
            <a:r>
              <a:rPr lang="en-US" b="1" dirty="0">
                <a:latin typeface="system-ui"/>
              </a:rPr>
              <a:t>Amin Aslami</a:t>
            </a:r>
          </a:p>
          <a:p>
            <a:r>
              <a:rPr lang="en-US" dirty="0">
                <a:latin typeface="system-ui"/>
              </a:rPr>
              <a:t>University of Jan Evangelista  (UJEP)</a:t>
            </a:r>
          </a:p>
          <a:p>
            <a:r>
              <a:rPr lang="en-US" i="1" dirty="0">
                <a:latin typeface="system-ui"/>
              </a:rPr>
              <a:t>aminaslamiaf@gmail.com</a:t>
            </a:r>
          </a:p>
          <a:p>
            <a:r>
              <a:rPr lang="en-US" dirty="0">
                <a:latin typeface="system-ui"/>
              </a:rPr>
              <a:t>Presentation</a:t>
            </a:r>
          </a:p>
          <a:p>
            <a:r>
              <a:rPr lang="en-US" dirty="0">
                <a:latin typeface="system-ui"/>
              </a:rPr>
              <a:t>18 March 2025</a:t>
            </a:r>
          </a:p>
        </p:txBody>
      </p:sp>
      <p:sp>
        <p:nvSpPr>
          <p:cNvPr id="4" name="Subtitle 2">
            <a:extLst>
              <a:ext uri="{FF2B5EF4-FFF2-40B4-BE49-F238E27FC236}">
                <a16:creationId xmlns:a16="http://schemas.microsoft.com/office/drawing/2014/main" id="{833452B1-D715-4DD4-B205-D827E0AD3B07}"/>
              </a:ext>
            </a:extLst>
          </p:cNvPr>
          <p:cNvSpPr txBox="1">
            <a:spLocks/>
          </p:cNvSpPr>
          <p:nvPr/>
        </p:nvSpPr>
        <p:spPr>
          <a:xfrm>
            <a:off x="2120489" y="1770028"/>
            <a:ext cx="8046720" cy="477763"/>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buClr>
                <a:schemeClr val="accent1"/>
              </a:buClr>
              <a:buFont typeface="Courier New" panose="02070309020205020404" pitchFamily="49" charset="0"/>
              <a:buNone/>
              <a:defRPr sz="2400" b="0" i="0" kern="1200" cap="none"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accent1"/>
              </a:buClr>
              <a:buFont typeface="Courier New" panose="02070309020205020404" pitchFamily="49" charset="0"/>
              <a:buNone/>
              <a:defRPr sz="2000" b="0" i="0" kern="1200" baseline="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Courier New" panose="02070309020205020404" pitchFamily="49" charset="0"/>
              <a:buNone/>
              <a:defRPr sz="1800" b="0" i="0" kern="1200" baseline="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b="1" dirty="0">
                <a:latin typeface="system-ui"/>
              </a:rPr>
              <a:t>A Brief Introduction</a:t>
            </a:r>
          </a:p>
          <a:p>
            <a:endParaRPr lang="en-US" dirty="0">
              <a:latin typeface="system-ui"/>
            </a:endParaRPr>
          </a:p>
        </p:txBody>
      </p:sp>
    </p:spTree>
    <p:extLst>
      <p:ext uri="{BB962C8B-B14F-4D97-AF65-F5344CB8AC3E}">
        <p14:creationId xmlns:p14="http://schemas.microsoft.com/office/powerpoint/2010/main" val="1331604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445A1-0DF4-4261-AC49-13C3511CFB67}"/>
              </a:ext>
            </a:extLst>
          </p:cNvPr>
          <p:cNvSpPr>
            <a:spLocks noGrp="1"/>
          </p:cNvSpPr>
          <p:nvPr>
            <p:ph type="ctrTitle"/>
          </p:nvPr>
        </p:nvSpPr>
        <p:spPr>
          <a:xfrm>
            <a:off x="873304" y="83368"/>
            <a:ext cx="10241280" cy="547251"/>
          </a:xfrm>
        </p:spPr>
        <p:txBody>
          <a:bodyPr/>
          <a:lstStyle/>
          <a:p>
            <a:r>
              <a:rPr lang="en-US" sz="4000" dirty="0">
                <a:latin typeface="system-ui"/>
              </a:rPr>
              <a:t>Pooling layer</a:t>
            </a:r>
          </a:p>
        </p:txBody>
      </p:sp>
      <p:sp>
        <p:nvSpPr>
          <p:cNvPr id="3" name="Subtitle 2">
            <a:extLst>
              <a:ext uri="{FF2B5EF4-FFF2-40B4-BE49-F238E27FC236}">
                <a16:creationId xmlns:a16="http://schemas.microsoft.com/office/drawing/2014/main" id="{1D8F43E4-94BB-49B5-A837-98D861E60DBF}"/>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8047FCE1-57CF-4316-9521-1D461E53331A}"/>
              </a:ext>
            </a:extLst>
          </p:cNvPr>
          <p:cNvPicPr>
            <a:picLocks noChangeAspect="1"/>
          </p:cNvPicPr>
          <p:nvPr/>
        </p:nvPicPr>
        <p:blipFill>
          <a:blip r:embed="rId2"/>
          <a:stretch>
            <a:fillRect/>
          </a:stretch>
        </p:blipFill>
        <p:spPr>
          <a:xfrm>
            <a:off x="660245" y="2614075"/>
            <a:ext cx="10850489" cy="3791479"/>
          </a:xfrm>
          <a:prstGeom prst="rect">
            <a:avLst/>
          </a:prstGeom>
        </p:spPr>
      </p:pic>
      <p:sp>
        <p:nvSpPr>
          <p:cNvPr id="6" name="Subtitle 2">
            <a:extLst>
              <a:ext uri="{FF2B5EF4-FFF2-40B4-BE49-F238E27FC236}">
                <a16:creationId xmlns:a16="http://schemas.microsoft.com/office/drawing/2014/main" id="{0EF22758-D85B-4788-98B9-AE64ACA2DD34}"/>
              </a:ext>
            </a:extLst>
          </p:cNvPr>
          <p:cNvSpPr txBox="1">
            <a:spLocks/>
          </p:cNvSpPr>
          <p:nvPr/>
        </p:nvSpPr>
        <p:spPr>
          <a:xfrm>
            <a:off x="768205" y="842745"/>
            <a:ext cx="10647940" cy="1699511"/>
          </a:xfrm>
          <a:prstGeom prst="rect">
            <a:avLst/>
          </a:prstGeom>
          <a:noFill/>
        </p:spPr>
        <p:txBody>
          <a:bodyPr vert="horz" lIns="0" tIns="0" rIns="0" bIns="0" rtlCol="0">
            <a:normAutofit fontScale="92500" lnSpcReduction="10000"/>
          </a:bodyPr>
          <a:lstStyle>
            <a:lvl1pPr marL="0" indent="0" algn="ctr" defTabSz="914400" rtl="0" eaLnBrk="1" latinLnBrk="0" hangingPunct="1">
              <a:lnSpc>
                <a:spcPct val="100000"/>
              </a:lnSpc>
              <a:spcBef>
                <a:spcPts val="1000"/>
              </a:spcBef>
              <a:buClr>
                <a:schemeClr val="accent1"/>
              </a:buClr>
              <a:buFont typeface="Courier New" panose="02070309020205020404" pitchFamily="49" charset="0"/>
              <a:buNone/>
              <a:defRPr sz="2400" b="0" i="0" kern="1200" cap="none"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accent1"/>
              </a:buClr>
              <a:buFont typeface="Courier New" panose="02070309020205020404" pitchFamily="49" charset="0"/>
              <a:buNone/>
              <a:defRPr sz="2000" b="0" i="0" kern="1200" baseline="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Courier New" panose="02070309020205020404" pitchFamily="49" charset="0"/>
              <a:buNone/>
              <a:defRPr sz="1800" b="0" i="0" kern="1200" baseline="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1800" dirty="0">
                <a:latin typeface="system-ui"/>
              </a:rPr>
              <a:t>It is common to periodically insert a Pooling layer in-between successive Conv layers in a </a:t>
            </a:r>
            <a:r>
              <a:rPr lang="en-US" sz="1800" dirty="0" err="1">
                <a:latin typeface="system-ui"/>
              </a:rPr>
              <a:t>ConvNet</a:t>
            </a:r>
            <a:r>
              <a:rPr lang="en-US" sz="1800" dirty="0">
                <a:latin typeface="system-ui"/>
              </a:rPr>
              <a:t> architecture. Its function is to progressively reduce the spatial size of the representation to reduce the amount of parameters and computation in the network, and hence to also control overfitting. The Pooling Layer operates independently on every depth slice of the input and resizes it spatially, using the MAX operation. The most common form is a pooling layer with filters of size 2x2 applied with a stride of 2 down samples every depth slice in the input by 2 along both width and height, discarding 75% of the activations. Every MAX operation would in this case be taking a max over 4 numbers (little 2x2 region in some depth slice). The depth dimension remains unchanged [5].</a:t>
            </a:r>
          </a:p>
        </p:txBody>
      </p:sp>
      <p:sp>
        <p:nvSpPr>
          <p:cNvPr id="7" name="Subtitle 2">
            <a:extLst>
              <a:ext uri="{FF2B5EF4-FFF2-40B4-BE49-F238E27FC236}">
                <a16:creationId xmlns:a16="http://schemas.microsoft.com/office/drawing/2014/main" id="{B254291B-73A4-494F-87F8-9521561CB7A4}"/>
              </a:ext>
            </a:extLst>
          </p:cNvPr>
          <p:cNvSpPr txBox="1">
            <a:spLocks/>
          </p:cNvSpPr>
          <p:nvPr/>
        </p:nvSpPr>
        <p:spPr>
          <a:xfrm>
            <a:off x="1891994" y="6451973"/>
            <a:ext cx="8723453" cy="458881"/>
          </a:xfrm>
          <a:prstGeom prst="rect">
            <a:avLst/>
          </a:prstGeom>
          <a:noFill/>
        </p:spPr>
        <p:txBody>
          <a:bodyPr vert="horz" lIns="0" tIns="0" rIns="0" bIns="0" rtlCol="0">
            <a:normAutofit/>
          </a:bodyPr>
          <a:lstStyle>
            <a:lvl1pPr marL="0" indent="0" algn="ctr" defTabSz="914400" rtl="0" eaLnBrk="1" latinLnBrk="0" hangingPunct="1">
              <a:lnSpc>
                <a:spcPct val="100000"/>
              </a:lnSpc>
              <a:spcBef>
                <a:spcPts val="1000"/>
              </a:spcBef>
              <a:buClr>
                <a:schemeClr val="accent1"/>
              </a:buClr>
              <a:buFont typeface="Courier New" panose="02070309020205020404" pitchFamily="49" charset="0"/>
              <a:buNone/>
              <a:defRPr sz="2400" b="0" i="0" kern="1200" cap="none"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accent1"/>
              </a:buClr>
              <a:buFont typeface="Courier New" panose="02070309020205020404" pitchFamily="49" charset="0"/>
              <a:buNone/>
              <a:defRPr sz="2000" b="0" i="0" kern="1200" baseline="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Courier New" panose="02070309020205020404" pitchFamily="49" charset="0"/>
              <a:buNone/>
              <a:defRPr sz="1800" b="0" i="0" kern="1200" baseline="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latin typeface="system-ui"/>
              </a:rPr>
              <a:t>Figure 3.3. </a:t>
            </a:r>
            <a:r>
              <a:rPr lang="en-US" dirty="0">
                <a:latin typeface="system-ui"/>
              </a:rPr>
              <a:t>Max Pooling Layer [5]</a:t>
            </a:r>
          </a:p>
        </p:txBody>
      </p:sp>
    </p:spTree>
    <p:extLst>
      <p:ext uri="{BB962C8B-B14F-4D97-AF65-F5344CB8AC3E}">
        <p14:creationId xmlns:p14="http://schemas.microsoft.com/office/powerpoint/2010/main" val="197429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340096" y="1034220"/>
            <a:ext cx="6217920" cy="1828800"/>
          </a:xfrm>
          <a:noFill/>
        </p:spPr>
        <p:txBody>
          <a:bodyPr/>
          <a:lstStyle/>
          <a:p>
            <a:r>
              <a:rPr lang="en-US" dirty="0">
                <a:latin typeface="system-ui"/>
              </a:rPr>
              <a:t>Natural Language Processing (NLP)</a:t>
            </a:r>
          </a:p>
        </p:txBody>
      </p:sp>
      <p:sp>
        <p:nvSpPr>
          <p:cNvPr id="9" name="Subtitle 2">
            <a:extLst>
              <a:ext uri="{FF2B5EF4-FFF2-40B4-BE49-F238E27FC236}">
                <a16:creationId xmlns:a16="http://schemas.microsoft.com/office/drawing/2014/main" id="{E09DC83F-26C3-481D-955F-45EAFF86D5FE}"/>
              </a:ext>
            </a:extLst>
          </p:cNvPr>
          <p:cNvSpPr txBox="1">
            <a:spLocks/>
          </p:cNvSpPr>
          <p:nvPr/>
        </p:nvSpPr>
        <p:spPr>
          <a:xfrm>
            <a:off x="5370347" y="2215431"/>
            <a:ext cx="6491453" cy="4265950"/>
          </a:xfrm>
          <a:prstGeom prst="rect">
            <a:avLst/>
          </a:prstGeom>
          <a:noFill/>
        </p:spPr>
        <p:txBody>
          <a:bodyPr vert="horz" lIns="0" tIns="0" rIns="0" bIns="0" rtlCol="0">
            <a:noAutofit/>
          </a:bodyPr>
          <a:lstStyle>
            <a:lvl1pPr marL="0" indent="0" algn="ctr" defTabSz="914400" rtl="0" eaLnBrk="1" latinLnBrk="0" hangingPunct="1">
              <a:lnSpc>
                <a:spcPct val="100000"/>
              </a:lnSpc>
              <a:spcBef>
                <a:spcPts val="1000"/>
              </a:spcBef>
              <a:buClr>
                <a:schemeClr val="accent1"/>
              </a:buClr>
              <a:buFont typeface="Courier New" panose="02070309020205020404" pitchFamily="49" charset="0"/>
              <a:buNone/>
              <a:defRPr sz="2400" b="0" i="0" kern="1200" cap="none"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accent1"/>
              </a:buClr>
              <a:buFont typeface="Courier New" panose="02070309020205020404" pitchFamily="49" charset="0"/>
              <a:buNone/>
              <a:defRPr sz="2000" b="0" i="0" kern="1200" baseline="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Courier New" panose="02070309020205020404" pitchFamily="49" charset="0"/>
              <a:buNone/>
              <a:defRPr sz="1800" b="0" i="0" kern="1200" baseline="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2250" dirty="0">
                <a:latin typeface="system-ui"/>
              </a:rPr>
              <a:t>NLP, is the discipline of building machines that can manipulate human language, or data that resembles human language, in the way that it is written, spoken, and organized. </a:t>
            </a:r>
          </a:p>
          <a:p>
            <a:pPr algn="just"/>
            <a:r>
              <a:rPr lang="en-US" sz="2250" dirty="0">
                <a:latin typeface="system-ui"/>
              </a:rPr>
              <a:t>NLP can be divided into two overlapping subfields: natural language understanding (NLU), which focuses on semantic analysis or determining the intended meaning of text, and natural language generation (NLG), which focuses on text generation by a machine. NLP is separate from, but often used in conjunction with, speech recognition, which seeks to parse spoken language into words, turning sound into text and vice versa [6]. </a:t>
            </a:r>
          </a:p>
        </p:txBody>
      </p:sp>
    </p:spTree>
    <p:extLst>
      <p:ext uri="{BB962C8B-B14F-4D97-AF65-F5344CB8AC3E}">
        <p14:creationId xmlns:p14="http://schemas.microsoft.com/office/powerpoint/2010/main" val="3666674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8" name="Picture Placeholder 7" descr="White DNA structure">
            <a:extLst>
              <a:ext uri="{FF2B5EF4-FFF2-40B4-BE49-F238E27FC236}">
                <a16:creationId xmlns:a16="http://schemas.microsoft.com/office/drawing/2014/main" id="{DC23EB2B-2285-3C42-31D8-4D87E34CF22C}"/>
              </a:ext>
            </a:extLst>
          </p:cNvPr>
          <p:cNvPicPr>
            <a:picLocks noGrp="1" noChangeAspect="1"/>
          </p:cNvPicPr>
          <p:nvPr>
            <p:ph type="pic" sz="quarter" idx="13"/>
          </p:nvPr>
        </p:nvPicPr>
        <p:blipFill>
          <a:blip r:embed="rId2"/>
          <a:srcRect l="5" r="5"/>
          <a:stretch/>
        </p:blipFill>
        <p:spPr>
          <a:xfrm>
            <a:off x="210207" y="220718"/>
            <a:ext cx="11761076" cy="6358757"/>
          </a:xfrm>
        </p:spPr>
      </p:pic>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151506" y="595939"/>
            <a:ext cx="8229600" cy="307953"/>
          </a:xfrm>
          <a:noFill/>
        </p:spPr>
        <p:txBody>
          <a:bodyPr anchor="ctr" anchorCtr="0"/>
          <a:lstStyle/>
          <a:p>
            <a:r>
              <a:rPr lang="en-US" dirty="0">
                <a:latin typeface="system-ui"/>
              </a:rPr>
              <a:t>Sentiment analysis</a:t>
            </a:r>
          </a:p>
        </p:txBody>
      </p:sp>
      <p:sp>
        <p:nvSpPr>
          <p:cNvPr id="4" name="Subtitle 2">
            <a:extLst>
              <a:ext uri="{FF2B5EF4-FFF2-40B4-BE49-F238E27FC236}">
                <a16:creationId xmlns:a16="http://schemas.microsoft.com/office/drawing/2014/main" id="{7E977BFB-763C-44F2-8F3A-EC75E6EC24F1}"/>
              </a:ext>
            </a:extLst>
          </p:cNvPr>
          <p:cNvSpPr txBox="1">
            <a:spLocks/>
          </p:cNvSpPr>
          <p:nvPr/>
        </p:nvSpPr>
        <p:spPr>
          <a:xfrm>
            <a:off x="835961" y="6156641"/>
            <a:ext cx="4006649" cy="273584"/>
          </a:xfrm>
          <a:prstGeom prst="rect">
            <a:avLst/>
          </a:prstGeom>
          <a:noFill/>
        </p:spPr>
        <p:txBody>
          <a:bodyPr vert="horz" lIns="0" tIns="0" rIns="0" bIns="0" rtlCol="0">
            <a:noAutofit/>
          </a:bodyPr>
          <a:lstStyle>
            <a:lvl1pPr marL="0" indent="0" algn="ctr" defTabSz="914400" rtl="0" eaLnBrk="1" latinLnBrk="0" hangingPunct="1">
              <a:lnSpc>
                <a:spcPct val="100000"/>
              </a:lnSpc>
              <a:spcBef>
                <a:spcPts val="1000"/>
              </a:spcBef>
              <a:buClr>
                <a:schemeClr val="accent1"/>
              </a:buClr>
              <a:buFont typeface="Courier New" panose="02070309020205020404" pitchFamily="49" charset="0"/>
              <a:buNone/>
              <a:defRPr sz="2400" b="0" i="0" kern="1200" cap="none"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accent1"/>
              </a:buClr>
              <a:buFont typeface="Courier New" panose="02070309020205020404" pitchFamily="49" charset="0"/>
              <a:buNone/>
              <a:defRPr sz="2000" b="0" i="0" kern="1200" baseline="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Courier New" panose="02070309020205020404" pitchFamily="49" charset="0"/>
              <a:buNone/>
              <a:defRPr sz="1800" b="0" i="0" kern="1200" baseline="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b="1" dirty="0">
                <a:latin typeface="system-ui"/>
              </a:rPr>
              <a:t>Figure 4.1. </a:t>
            </a:r>
            <a:r>
              <a:rPr lang="en-US" sz="2200" dirty="0">
                <a:latin typeface="system-ui"/>
              </a:rPr>
              <a:t>Sentiment Analysis [6]</a:t>
            </a:r>
          </a:p>
        </p:txBody>
      </p:sp>
      <p:sp>
        <p:nvSpPr>
          <p:cNvPr id="5" name="Subtitle 2">
            <a:extLst>
              <a:ext uri="{FF2B5EF4-FFF2-40B4-BE49-F238E27FC236}">
                <a16:creationId xmlns:a16="http://schemas.microsoft.com/office/drawing/2014/main" id="{15007D6C-9A9F-4B8C-B0EE-E5BF20231585}"/>
              </a:ext>
            </a:extLst>
          </p:cNvPr>
          <p:cNvSpPr txBox="1">
            <a:spLocks/>
          </p:cNvSpPr>
          <p:nvPr/>
        </p:nvSpPr>
        <p:spPr>
          <a:xfrm>
            <a:off x="967085" y="1268602"/>
            <a:ext cx="10636336" cy="2501951"/>
          </a:xfrm>
          <a:prstGeom prst="rect">
            <a:avLst/>
          </a:prstGeom>
          <a:noFill/>
        </p:spPr>
        <p:txBody>
          <a:bodyPr vert="horz" lIns="0" tIns="0" rIns="0" bIns="0" rtlCol="0">
            <a:normAutofit lnSpcReduction="10000"/>
          </a:bodyPr>
          <a:lstStyle>
            <a:lvl1pPr marL="0" indent="0" algn="ctr" defTabSz="914400" rtl="0" eaLnBrk="1" latinLnBrk="0" hangingPunct="1">
              <a:lnSpc>
                <a:spcPct val="100000"/>
              </a:lnSpc>
              <a:spcBef>
                <a:spcPts val="1000"/>
              </a:spcBef>
              <a:buClr>
                <a:schemeClr val="accent1"/>
              </a:buClr>
              <a:buFont typeface="Courier New" panose="02070309020205020404" pitchFamily="49" charset="0"/>
              <a:buNone/>
              <a:defRPr sz="2400" b="0" i="0" kern="1200" cap="none"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accent1"/>
              </a:buClr>
              <a:buFont typeface="Courier New" panose="02070309020205020404" pitchFamily="49" charset="0"/>
              <a:buNone/>
              <a:defRPr sz="2000" b="0" i="0" kern="1200" baseline="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Courier New" panose="02070309020205020404" pitchFamily="49" charset="0"/>
              <a:buNone/>
              <a:defRPr sz="1800" b="0" i="0" kern="1200" baseline="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Low"/>
            <a:r>
              <a:rPr lang="en-US" sz="2150" dirty="0">
                <a:latin typeface="system-ui"/>
              </a:rPr>
              <a:t>Sentiment analysis is the process of classifying the emotional intent of text. Generally, the input to a sentiment classification model is a piece of text, and the output is the probability that the sentiment expressed is positive, negative, or neutral. Typically, this probability is based on either hand-generated features, word n-grams, TF-IDF features, or using deep learning models to capture sequential long- and short-term dependencies. Sentiment analysis is used to classify customer reviews on various online platforms as well as for niche applications like identifying signs of mental illness in online comments.</a:t>
            </a:r>
          </a:p>
          <a:p>
            <a:pPr algn="justLow"/>
            <a:r>
              <a:rPr lang="en-US" sz="2150" b="1" dirty="0">
                <a:latin typeface="system-ui"/>
              </a:rPr>
              <a:t>Give text, sentiment analysis classifiers it’s emotional quality [6]. </a:t>
            </a:r>
          </a:p>
        </p:txBody>
      </p:sp>
      <p:pic>
        <p:nvPicPr>
          <p:cNvPr id="6" name="Picture 5">
            <a:extLst>
              <a:ext uri="{FF2B5EF4-FFF2-40B4-BE49-F238E27FC236}">
                <a16:creationId xmlns:a16="http://schemas.microsoft.com/office/drawing/2014/main" id="{BADAF70F-53E6-4ACB-90BF-22E77DE48377}"/>
              </a:ext>
            </a:extLst>
          </p:cNvPr>
          <p:cNvPicPr>
            <a:picLocks noChangeAspect="1"/>
          </p:cNvPicPr>
          <p:nvPr/>
        </p:nvPicPr>
        <p:blipFill>
          <a:blip r:embed="rId3"/>
          <a:stretch>
            <a:fillRect/>
          </a:stretch>
        </p:blipFill>
        <p:spPr>
          <a:xfrm>
            <a:off x="4868892" y="3896673"/>
            <a:ext cx="7020905" cy="2619741"/>
          </a:xfrm>
          <a:prstGeom prst="rect">
            <a:avLst/>
          </a:prstGeom>
        </p:spPr>
      </p:pic>
    </p:spTree>
    <p:extLst>
      <p:ext uri="{BB962C8B-B14F-4D97-AF65-F5344CB8AC3E}">
        <p14:creationId xmlns:p14="http://schemas.microsoft.com/office/powerpoint/2010/main" val="3058085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865BBC-6A35-49E2-A076-52542FF56B0B}"/>
              </a:ext>
            </a:extLst>
          </p:cNvPr>
          <p:cNvSpPr>
            <a:spLocks noGrp="1"/>
          </p:cNvSpPr>
          <p:nvPr>
            <p:ph type="ctrTitle"/>
          </p:nvPr>
        </p:nvSpPr>
        <p:spPr/>
        <p:txBody>
          <a:bodyPr/>
          <a:lstStyle/>
          <a:p>
            <a:endParaRPr lang="en-US"/>
          </a:p>
        </p:txBody>
      </p:sp>
      <p:pic>
        <p:nvPicPr>
          <p:cNvPr id="4" name="Picture Placeholder 7" descr="White DNA structure">
            <a:extLst>
              <a:ext uri="{FF2B5EF4-FFF2-40B4-BE49-F238E27FC236}">
                <a16:creationId xmlns:a16="http://schemas.microsoft.com/office/drawing/2014/main" id="{E8A29F23-A226-4A39-BC99-0FE26D3AD73E}"/>
              </a:ext>
            </a:extLst>
          </p:cNvPr>
          <p:cNvPicPr>
            <a:picLocks noGrp="1" noChangeAspect="1"/>
          </p:cNvPicPr>
          <p:nvPr>
            <p:ph type="pic" sz="quarter" idx="13"/>
          </p:nvPr>
        </p:nvPicPr>
        <p:blipFill>
          <a:blip r:embed="rId2"/>
          <a:srcRect l="5" r="5"/>
          <a:stretch/>
        </p:blipFill>
        <p:spPr>
          <a:xfrm>
            <a:off x="283777" y="220718"/>
            <a:ext cx="11761076" cy="6358757"/>
          </a:xfrm>
        </p:spPr>
      </p:pic>
      <p:sp>
        <p:nvSpPr>
          <p:cNvPr id="5" name="Title 2">
            <a:extLst>
              <a:ext uri="{FF2B5EF4-FFF2-40B4-BE49-F238E27FC236}">
                <a16:creationId xmlns:a16="http://schemas.microsoft.com/office/drawing/2014/main" id="{3F9A3483-C0E2-49D9-92CB-C27C7042BE79}"/>
              </a:ext>
            </a:extLst>
          </p:cNvPr>
          <p:cNvSpPr txBox="1">
            <a:spLocks/>
          </p:cNvSpPr>
          <p:nvPr/>
        </p:nvSpPr>
        <p:spPr>
          <a:xfrm>
            <a:off x="-168163" y="595939"/>
            <a:ext cx="6861049" cy="307951"/>
          </a:xfrm>
          <a:prstGeom prst="rect">
            <a:avLst/>
          </a:prstGeom>
          <a:noFill/>
        </p:spPr>
        <p:txBody>
          <a:bodyPr vert="horz" lIns="0" tIns="0" rIns="0" bIns="0" rtlCol="0" anchor="ctr" anchorCtr="0">
            <a:noAutofit/>
          </a:bodyPr>
          <a:lstStyle>
            <a:lvl1pPr algn="ctr" defTabSz="914400" rtl="0" eaLnBrk="1" latinLnBrk="0" hangingPunct="1">
              <a:lnSpc>
                <a:spcPct val="90000"/>
              </a:lnSpc>
              <a:spcBef>
                <a:spcPct val="0"/>
              </a:spcBef>
              <a:buNone/>
              <a:defRPr sz="5400" kern="1200" cap="all" spc="300" baseline="0">
                <a:solidFill>
                  <a:schemeClr val="tx1"/>
                </a:solidFill>
                <a:latin typeface="+mj-lt"/>
                <a:ea typeface="+mj-ea"/>
                <a:cs typeface="Posterama" panose="020B0504020200020000" pitchFamily="34" charset="0"/>
              </a:defRPr>
            </a:lvl1pPr>
          </a:lstStyle>
          <a:p>
            <a:r>
              <a:rPr lang="en-US" dirty="0">
                <a:latin typeface="system-ui"/>
              </a:rPr>
              <a:t>Tokenization</a:t>
            </a:r>
          </a:p>
        </p:txBody>
      </p:sp>
      <p:sp>
        <p:nvSpPr>
          <p:cNvPr id="6" name="Subtitle 2">
            <a:extLst>
              <a:ext uri="{FF2B5EF4-FFF2-40B4-BE49-F238E27FC236}">
                <a16:creationId xmlns:a16="http://schemas.microsoft.com/office/drawing/2014/main" id="{A0754EFC-7B5C-45BC-B1FB-202B4C03D015}"/>
              </a:ext>
            </a:extLst>
          </p:cNvPr>
          <p:cNvSpPr txBox="1">
            <a:spLocks/>
          </p:cNvSpPr>
          <p:nvPr/>
        </p:nvSpPr>
        <p:spPr>
          <a:xfrm>
            <a:off x="449735" y="6146131"/>
            <a:ext cx="4006649" cy="273584"/>
          </a:xfrm>
          <a:prstGeom prst="rect">
            <a:avLst/>
          </a:prstGeom>
          <a:noFill/>
        </p:spPr>
        <p:txBody>
          <a:bodyPr vert="horz" lIns="0" tIns="0" rIns="0" bIns="0" rtlCol="0">
            <a:noAutofit/>
          </a:bodyPr>
          <a:lstStyle>
            <a:lvl1pPr marL="0" indent="0" algn="ctr" defTabSz="914400" rtl="0" eaLnBrk="1" latinLnBrk="0" hangingPunct="1">
              <a:lnSpc>
                <a:spcPct val="100000"/>
              </a:lnSpc>
              <a:spcBef>
                <a:spcPts val="1000"/>
              </a:spcBef>
              <a:buClr>
                <a:schemeClr val="accent1"/>
              </a:buClr>
              <a:buFont typeface="Courier New" panose="02070309020205020404" pitchFamily="49" charset="0"/>
              <a:buNone/>
              <a:defRPr sz="2400" b="0" i="0" kern="1200" cap="none"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accent1"/>
              </a:buClr>
              <a:buFont typeface="Courier New" panose="02070309020205020404" pitchFamily="49" charset="0"/>
              <a:buNone/>
              <a:defRPr sz="2000" b="0" i="0" kern="1200" baseline="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Courier New" panose="02070309020205020404" pitchFamily="49" charset="0"/>
              <a:buNone/>
              <a:defRPr sz="1800" b="0" i="0" kern="1200" baseline="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b="1" dirty="0">
                <a:latin typeface="system-ui"/>
              </a:rPr>
              <a:t>Figure 4.2. </a:t>
            </a:r>
            <a:r>
              <a:rPr lang="en-US" sz="2200" dirty="0">
                <a:latin typeface="system-ui"/>
              </a:rPr>
              <a:t>Tokenizer [6]</a:t>
            </a:r>
          </a:p>
        </p:txBody>
      </p:sp>
      <p:sp>
        <p:nvSpPr>
          <p:cNvPr id="7" name="Subtitle 2">
            <a:extLst>
              <a:ext uri="{FF2B5EF4-FFF2-40B4-BE49-F238E27FC236}">
                <a16:creationId xmlns:a16="http://schemas.microsoft.com/office/drawing/2014/main" id="{2E102128-6AA6-4FB1-8710-BE2BA99622DF}"/>
              </a:ext>
            </a:extLst>
          </p:cNvPr>
          <p:cNvSpPr txBox="1">
            <a:spLocks/>
          </p:cNvSpPr>
          <p:nvPr/>
        </p:nvSpPr>
        <p:spPr>
          <a:xfrm>
            <a:off x="967085" y="1268602"/>
            <a:ext cx="10636336" cy="2501951"/>
          </a:xfrm>
          <a:prstGeom prst="rect">
            <a:avLst/>
          </a:prstGeom>
          <a:noFill/>
        </p:spPr>
        <p:txBody>
          <a:bodyPr vert="horz" lIns="0" tIns="0" rIns="0" bIns="0" rtlCol="0">
            <a:normAutofit/>
          </a:bodyPr>
          <a:lstStyle>
            <a:lvl1pPr marL="0" indent="0" algn="ctr" defTabSz="914400" rtl="0" eaLnBrk="1" latinLnBrk="0" hangingPunct="1">
              <a:lnSpc>
                <a:spcPct val="100000"/>
              </a:lnSpc>
              <a:spcBef>
                <a:spcPts val="1000"/>
              </a:spcBef>
              <a:buClr>
                <a:schemeClr val="accent1"/>
              </a:buClr>
              <a:buFont typeface="Courier New" panose="02070309020205020404" pitchFamily="49" charset="0"/>
              <a:buNone/>
              <a:defRPr sz="2400" b="0" i="0" kern="1200" cap="none"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accent1"/>
              </a:buClr>
              <a:buFont typeface="Courier New" panose="02070309020205020404" pitchFamily="49" charset="0"/>
              <a:buNone/>
              <a:defRPr sz="2000" b="0" i="0" kern="1200" baseline="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Courier New" panose="02070309020205020404" pitchFamily="49" charset="0"/>
              <a:buNone/>
              <a:defRPr sz="1800" b="0" i="0" kern="1200" baseline="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Low"/>
            <a:r>
              <a:rPr lang="en-US" sz="2150" dirty="0">
                <a:latin typeface="system-ui"/>
              </a:rPr>
              <a:t>Tokenization splits text into individual words and word fragments. The result generally consists of a word index and tokenized text in which words may be represented as numerical tokens for use in various deep learning methods. A method that instructs language models to ignore unimportant tokens can improve efficiency.  </a:t>
            </a:r>
            <a:r>
              <a:rPr lang="en-US" sz="2150" b="1" dirty="0">
                <a:latin typeface="system-ui"/>
              </a:rPr>
              <a:t>Given a corpus of documents, a tokenizer maps every word to an index. Then it can translate any document into a sequence of numbers [6]. </a:t>
            </a:r>
          </a:p>
        </p:txBody>
      </p:sp>
      <p:pic>
        <p:nvPicPr>
          <p:cNvPr id="12" name="Picture 11">
            <a:extLst>
              <a:ext uri="{FF2B5EF4-FFF2-40B4-BE49-F238E27FC236}">
                <a16:creationId xmlns:a16="http://schemas.microsoft.com/office/drawing/2014/main" id="{A2ECF6E4-869E-4735-B20A-B9748F5841A4}"/>
              </a:ext>
            </a:extLst>
          </p:cNvPr>
          <p:cNvPicPr>
            <a:picLocks noChangeAspect="1"/>
          </p:cNvPicPr>
          <p:nvPr/>
        </p:nvPicPr>
        <p:blipFill>
          <a:blip r:embed="rId3"/>
          <a:stretch>
            <a:fillRect/>
          </a:stretch>
        </p:blipFill>
        <p:spPr>
          <a:xfrm>
            <a:off x="4364038" y="3121570"/>
            <a:ext cx="7464638" cy="3348274"/>
          </a:xfrm>
          <a:prstGeom prst="rect">
            <a:avLst/>
          </a:prstGeom>
        </p:spPr>
      </p:pic>
    </p:spTree>
    <p:extLst>
      <p:ext uri="{BB962C8B-B14F-4D97-AF65-F5344CB8AC3E}">
        <p14:creationId xmlns:p14="http://schemas.microsoft.com/office/powerpoint/2010/main" val="862721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632722" y="158709"/>
            <a:ext cx="5029200" cy="1018452"/>
          </a:xfrm>
          <a:noFill/>
        </p:spPr>
        <p:txBody>
          <a:bodyPr/>
          <a:lstStyle/>
          <a:p>
            <a:r>
              <a:rPr lang="en-US" dirty="0">
                <a:latin typeface="system-ui"/>
              </a:rPr>
              <a:t>Word Embedding or Word Vector</a:t>
            </a:r>
          </a:p>
        </p:txBody>
      </p:sp>
      <p:sp>
        <p:nvSpPr>
          <p:cNvPr id="5" name="Subtitle 2">
            <a:extLst>
              <a:ext uri="{FF2B5EF4-FFF2-40B4-BE49-F238E27FC236}">
                <a16:creationId xmlns:a16="http://schemas.microsoft.com/office/drawing/2014/main" id="{00F28349-F760-4B92-8F3A-97B179F5EDF0}"/>
              </a:ext>
            </a:extLst>
          </p:cNvPr>
          <p:cNvSpPr txBox="1">
            <a:spLocks/>
          </p:cNvSpPr>
          <p:nvPr/>
        </p:nvSpPr>
        <p:spPr>
          <a:xfrm>
            <a:off x="6956708" y="160123"/>
            <a:ext cx="5029200" cy="6608977"/>
          </a:xfrm>
          <a:prstGeom prst="rect">
            <a:avLst/>
          </a:prstGeom>
          <a:noFill/>
        </p:spPr>
        <p:txBody>
          <a:bodyPr vert="horz" lIns="0" tIns="0" rIns="0" bIns="0" rtlCol="0">
            <a:noAutofit/>
          </a:bodyPr>
          <a:lstStyle>
            <a:lvl1pPr marL="0" indent="0" algn="ctr" defTabSz="914400" rtl="0" eaLnBrk="1" latinLnBrk="0" hangingPunct="1">
              <a:lnSpc>
                <a:spcPct val="100000"/>
              </a:lnSpc>
              <a:spcBef>
                <a:spcPts val="1000"/>
              </a:spcBef>
              <a:buClr>
                <a:schemeClr val="accent1"/>
              </a:buClr>
              <a:buFont typeface="Courier New" panose="02070309020205020404" pitchFamily="49" charset="0"/>
              <a:buNone/>
              <a:defRPr sz="2400" b="0" i="0" kern="1200" cap="none"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accent1"/>
              </a:buClr>
              <a:buFont typeface="Courier New" panose="02070309020205020404" pitchFamily="49" charset="0"/>
              <a:buNone/>
              <a:defRPr sz="2000" b="0" i="0" kern="1200" baseline="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Courier New" panose="02070309020205020404" pitchFamily="49" charset="0"/>
              <a:buNone/>
              <a:defRPr sz="1800" b="0" i="0" kern="1200" baseline="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Low"/>
            <a:r>
              <a:rPr lang="en-US" sz="2000" dirty="0">
                <a:latin typeface="system-ui"/>
              </a:rPr>
              <a:t>Word embeddings are a key concept in natural language processing (NLP), a field within machine learning. Word embeddings transform textual data, which machine learning algorithms can’t understand, into a numerical form they can comprehend. In addition, they can be used to capture the contextual essence of words, their semantic and syntactic similarity, and their relation with other words. </a:t>
            </a:r>
          </a:p>
          <a:p>
            <a:pPr algn="justLow"/>
            <a:r>
              <a:rPr lang="en-US" sz="2000" dirty="0">
                <a:latin typeface="system-ui"/>
              </a:rPr>
              <a:t>The concept of word embeddings is rooted in the idea that the semantics of a word can be represented in terms of its context. This idea is a departure from traditional bag-of-words models that represent each word as a unique entity, disregarding context and semantics [7].</a:t>
            </a:r>
          </a:p>
          <a:p>
            <a:pPr algn="justLow"/>
            <a:endParaRPr lang="en-US" sz="200" b="1" dirty="0">
              <a:latin typeface="system-ui"/>
            </a:endParaRPr>
          </a:p>
          <a:p>
            <a:pPr algn="justLow"/>
            <a:r>
              <a:rPr lang="en-US" sz="2000" b="1" dirty="0">
                <a:latin typeface="system-ui"/>
              </a:rPr>
              <a:t>Need for Word Embedding?</a:t>
            </a:r>
          </a:p>
          <a:p>
            <a:pPr marL="342900" indent="-342900" algn="justLow">
              <a:buFont typeface="Arial" panose="020B0604020202020204" pitchFamily="34" charset="0"/>
              <a:buChar char="•"/>
            </a:pPr>
            <a:r>
              <a:rPr lang="en-US" sz="2000" dirty="0">
                <a:latin typeface="system-ui"/>
              </a:rPr>
              <a:t>To reduce dimensionality</a:t>
            </a:r>
          </a:p>
          <a:p>
            <a:pPr marL="342900" indent="-342900" algn="justLow">
              <a:buFont typeface="Arial" panose="020B0604020202020204" pitchFamily="34" charset="0"/>
              <a:buChar char="•"/>
            </a:pPr>
            <a:r>
              <a:rPr lang="en-US" sz="2000" dirty="0">
                <a:latin typeface="system-ui"/>
              </a:rPr>
              <a:t>To use a word to predict the words around it.</a:t>
            </a:r>
          </a:p>
          <a:p>
            <a:pPr marL="342900" indent="-342900" algn="justLow">
              <a:buFont typeface="Arial" panose="020B0604020202020204" pitchFamily="34" charset="0"/>
              <a:buChar char="•"/>
            </a:pPr>
            <a:r>
              <a:rPr lang="en-US" sz="2000" dirty="0">
                <a:latin typeface="system-ui"/>
              </a:rPr>
              <a:t>Inter-word semantics must be captured [8]. </a:t>
            </a:r>
          </a:p>
          <a:p>
            <a:pPr algn="justLow"/>
            <a:endParaRPr lang="en-US" sz="1900" dirty="0">
              <a:latin typeface="system-ui"/>
            </a:endParaRPr>
          </a:p>
        </p:txBody>
      </p:sp>
      <p:pic>
        <p:nvPicPr>
          <p:cNvPr id="14" name="Picture 13">
            <a:extLst>
              <a:ext uri="{FF2B5EF4-FFF2-40B4-BE49-F238E27FC236}">
                <a16:creationId xmlns:a16="http://schemas.microsoft.com/office/drawing/2014/main" id="{2753132C-4950-4B14-AAEF-E6EFB36E37B4}"/>
              </a:ext>
            </a:extLst>
          </p:cNvPr>
          <p:cNvPicPr>
            <a:picLocks noChangeAspect="1"/>
          </p:cNvPicPr>
          <p:nvPr/>
        </p:nvPicPr>
        <p:blipFill>
          <a:blip r:embed="rId2"/>
          <a:stretch>
            <a:fillRect/>
          </a:stretch>
        </p:blipFill>
        <p:spPr>
          <a:xfrm>
            <a:off x="632722" y="1647139"/>
            <a:ext cx="4706533" cy="4776119"/>
          </a:xfrm>
          <a:prstGeom prst="rect">
            <a:avLst/>
          </a:prstGeom>
        </p:spPr>
      </p:pic>
      <p:sp>
        <p:nvSpPr>
          <p:cNvPr id="15" name="Subtitle 2">
            <a:extLst>
              <a:ext uri="{FF2B5EF4-FFF2-40B4-BE49-F238E27FC236}">
                <a16:creationId xmlns:a16="http://schemas.microsoft.com/office/drawing/2014/main" id="{09824594-826B-47E1-8C36-8C2CE162A335}"/>
              </a:ext>
            </a:extLst>
          </p:cNvPr>
          <p:cNvSpPr txBox="1">
            <a:spLocks/>
          </p:cNvSpPr>
          <p:nvPr/>
        </p:nvSpPr>
        <p:spPr>
          <a:xfrm>
            <a:off x="652463" y="6491260"/>
            <a:ext cx="4679259" cy="366739"/>
          </a:xfrm>
          <a:prstGeom prst="rect">
            <a:avLst/>
          </a:prstGeom>
          <a:noFill/>
        </p:spPr>
        <p:txBody>
          <a:bodyPr vert="horz" lIns="0" tIns="0" rIns="0" bIns="0" rtlCol="0">
            <a:noAutofit/>
          </a:bodyPr>
          <a:lstStyle>
            <a:lvl1pPr marL="0" indent="0" algn="ctr" defTabSz="914400" rtl="0" eaLnBrk="1" latinLnBrk="0" hangingPunct="1">
              <a:lnSpc>
                <a:spcPct val="100000"/>
              </a:lnSpc>
              <a:spcBef>
                <a:spcPts val="1000"/>
              </a:spcBef>
              <a:buClr>
                <a:schemeClr val="accent1"/>
              </a:buClr>
              <a:buFont typeface="Courier New" panose="02070309020205020404" pitchFamily="49" charset="0"/>
              <a:buNone/>
              <a:defRPr sz="2400" b="0" i="0" kern="1200" cap="none"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accent1"/>
              </a:buClr>
              <a:buFont typeface="Courier New" panose="02070309020205020404" pitchFamily="49" charset="0"/>
              <a:buNone/>
              <a:defRPr sz="2000" b="0" i="0" kern="1200" baseline="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Courier New" panose="02070309020205020404" pitchFamily="49" charset="0"/>
              <a:buNone/>
              <a:defRPr sz="1800" b="0" i="0" kern="1200" baseline="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b="1" dirty="0">
                <a:latin typeface="system-ui"/>
              </a:rPr>
              <a:t>Figure 4.3. </a:t>
            </a:r>
            <a:r>
              <a:rPr lang="en-US" sz="2200" dirty="0">
                <a:latin typeface="system-ui"/>
              </a:rPr>
              <a:t>Words shown as Vectors [7]</a:t>
            </a:r>
          </a:p>
        </p:txBody>
      </p:sp>
    </p:spTree>
    <p:extLst>
      <p:ext uri="{BB962C8B-B14F-4D97-AF65-F5344CB8AC3E}">
        <p14:creationId xmlns:p14="http://schemas.microsoft.com/office/powerpoint/2010/main" val="2737241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1280160" y="215633"/>
            <a:ext cx="9821955" cy="914400"/>
          </a:xfrm>
          <a:noFill/>
        </p:spPr>
        <p:txBody>
          <a:bodyPr anchor="t" anchorCtr="0"/>
          <a:lstStyle/>
          <a:p>
            <a:r>
              <a:rPr lang="en-US" dirty="0">
                <a:latin typeface="system-ui"/>
              </a:rPr>
              <a:t>Large Language Model (LLM)</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1280158" y="1094016"/>
            <a:ext cx="9821955" cy="5641520"/>
          </a:xfrm>
          <a:solidFill>
            <a:schemeClr val="accent1">
              <a:lumMod val="20000"/>
              <a:lumOff val="80000"/>
            </a:schemeClr>
          </a:solidFill>
        </p:spPr>
        <p:txBody>
          <a:bodyPr vert="horz" lIns="365760" tIns="365760" rIns="365760" bIns="365760" rtlCol="0" anchor="t">
            <a:noAutofit/>
          </a:bodyPr>
          <a:lstStyle/>
          <a:p>
            <a:pPr marL="0" indent="0" algn="just">
              <a:buNone/>
            </a:pPr>
            <a:r>
              <a:rPr lang="en-US" sz="2200" dirty="0">
                <a:latin typeface="system-ui"/>
              </a:rPr>
              <a:t>A large language model (LLM) is a type of AI that can process and produce natural language text. It learns from a massive amount of text data such as books, articles, and web pages to discover patterns and rules of language from them.</a:t>
            </a:r>
          </a:p>
          <a:p>
            <a:pPr marL="0" indent="0" algn="just">
              <a:buNone/>
            </a:pPr>
            <a:r>
              <a:rPr lang="en-US" sz="2200" dirty="0">
                <a:latin typeface="system-ui"/>
              </a:rPr>
              <a:t>An LLM is built using a neural network architecture. It takes an input, has a number of hidden layers that break down different aspects of language, and then an output layer. People often report how the next foundational model is bigger than the last - what does this mean? The more parameters a model has, the more data it can process, learn from, and generate [9].</a:t>
            </a:r>
          </a:p>
        </p:txBody>
      </p:sp>
      <p:pic>
        <p:nvPicPr>
          <p:cNvPr id="8" name="Picture 7">
            <a:extLst>
              <a:ext uri="{FF2B5EF4-FFF2-40B4-BE49-F238E27FC236}">
                <a16:creationId xmlns:a16="http://schemas.microsoft.com/office/drawing/2014/main" id="{93E4C981-9D5C-4D48-ACF8-ACFE949CF0E4}"/>
              </a:ext>
            </a:extLst>
          </p:cNvPr>
          <p:cNvPicPr>
            <a:picLocks noChangeAspect="1"/>
          </p:cNvPicPr>
          <p:nvPr/>
        </p:nvPicPr>
        <p:blipFill>
          <a:blip r:embed="rId2"/>
          <a:stretch>
            <a:fillRect/>
          </a:stretch>
        </p:blipFill>
        <p:spPr>
          <a:xfrm>
            <a:off x="3396342" y="4582191"/>
            <a:ext cx="5244071" cy="1721003"/>
          </a:xfrm>
          <a:prstGeom prst="rect">
            <a:avLst/>
          </a:prstGeom>
        </p:spPr>
      </p:pic>
      <p:sp>
        <p:nvSpPr>
          <p:cNvPr id="9" name="Subtitle 2">
            <a:extLst>
              <a:ext uri="{FF2B5EF4-FFF2-40B4-BE49-F238E27FC236}">
                <a16:creationId xmlns:a16="http://schemas.microsoft.com/office/drawing/2014/main" id="{6F787ADF-3F91-4293-85BA-F3E6C78EA33F}"/>
              </a:ext>
            </a:extLst>
          </p:cNvPr>
          <p:cNvSpPr txBox="1">
            <a:spLocks/>
          </p:cNvSpPr>
          <p:nvPr/>
        </p:nvSpPr>
        <p:spPr>
          <a:xfrm>
            <a:off x="2889480" y="6368797"/>
            <a:ext cx="6328001" cy="366739"/>
          </a:xfrm>
          <a:prstGeom prst="rect">
            <a:avLst/>
          </a:prstGeom>
          <a:noFill/>
        </p:spPr>
        <p:txBody>
          <a:bodyPr vert="horz" lIns="0" tIns="0" rIns="0" bIns="0" rtlCol="0">
            <a:noAutofit/>
          </a:bodyPr>
          <a:lstStyle>
            <a:lvl1pPr marL="0" indent="0" algn="ctr" defTabSz="914400" rtl="0" eaLnBrk="1" latinLnBrk="0" hangingPunct="1">
              <a:lnSpc>
                <a:spcPct val="100000"/>
              </a:lnSpc>
              <a:spcBef>
                <a:spcPts val="1000"/>
              </a:spcBef>
              <a:buClr>
                <a:schemeClr val="accent1"/>
              </a:buClr>
              <a:buFont typeface="Courier New" panose="02070309020205020404" pitchFamily="49" charset="0"/>
              <a:buNone/>
              <a:defRPr sz="2400" b="0" i="0" kern="1200" cap="none"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accent1"/>
              </a:buClr>
              <a:buFont typeface="Courier New" panose="02070309020205020404" pitchFamily="49" charset="0"/>
              <a:buNone/>
              <a:defRPr sz="2000" b="0" i="0" kern="1200" baseline="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Courier New" panose="02070309020205020404" pitchFamily="49" charset="0"/>
              <a:buNone/>
              <a:defRPr sz="1800" b="0" i="0" kern="1200" baseline="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b="1" dirty="0">
                <a:latin typeface="system-ui"/>
              </a:rPr>
              <a:t>Figure 4.4. </a:t>
            </a:r>
            <a:r>
              <a:rPr lang="en-US" sz="2200" dirty="0">
                <a:latin typeface="system-ui"/>
              </a:rPr>
              <a:t>LLMs Compress World Knowledge [11]</a:t>
            </a:r>
          </a:p>
        </p:txBody>
      </p:sp>
    </p:spTree>
    <p:extLst>
      <p:ext uri="{BB962C8B-B14F-4D97-AF65-F5344CB8AC3E}">
        <p14:creationId xmlns:p14="http://schemas.microsoft.com/office/powerpoint/2010/main" val="837402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109D-DDFA-4409-95F7-816B1CC5D969}"/>
              </a:ext>
            </a:extLst>
          </p:cNvPr>
          <p:cNvSpPr>
            <a:spLocks noGrp="1"/>
          </p:cNvSpPr>
          <p:nvPr>
            <p:ph type="title"/>
          </p:nvPr>
        </p:nvSpPr>
        <p:spPr>
          <a:xfrm>
            <a:off x="1258592" y="266965"/>
            <a:ext cx="9821955" cy="914400"/>
          </a:xfrm>
        </p:spPr>
        <p:txBody>
          <a:bodyPr/>
          <a:lstStyle/>
          <a:p>
            <a:r>
              <a:rPr lang="en-US" b="1" dirty="0">
                <a:latin typeface="system-ui"/>
              </a:rPr>
              <a:t>How large is an </a:t>
            </a:r>
            <a:r>
              <a:rPr lang="en-US" b="1" dirty="0" err="1">
                <a:latin typeface="system-ui"/>
              </a:rPr>
              <a:t>llm</a:t>
            </a:r>
            <a:r>
              <a:rPr lang="en-US" b="1" dirty="0">
                <a:latin typeface="system-ui"/>
              </a:rPr>
              <a:t>?</a:t>
            </a:r>
          </a:p>
        </p:txBody>
      </p:sp>
      <p:pic>
        <p:nvPicPr>
          <p:cNvPr id="6" name="Content Placeholder 5">
            <a:extLst>
              <a:ext uri="{FF2B5EF4-FFF2-40B4-BE49-F238E27FC236}">
                <a16:creationId xmlns:a16="http://schemas.microsoft.com/office/drawing/2014/main" id="{1A8D5DC6-3361-42A3-ADC6-311C76590A55}"/>
              </a:ext>
            </a:extLst>
          </p:cNvPr>
          <p:cNvPicPr>
            <a:picLocks noGrp="1" noChangeAspect="1"/>
          </p:cNvPicPr>
          <p:nvPr>
            <p:ph sz="half" idx="1"/>
          </p:nvPr>
        </p:nvPicPr>
        <p:blipFill>
          <a:blip r:embed="rId2"/>
          <a:stretch>
            <a:fillRect/>
          </a:stretch>
        </p:blipFill>
        <p:spPr>
          <a:xfrm>
            <a:off x="1608083" y="1397879"/>
            <a:ext cx="8282151" cy="4864302"/>
          </a:xfrm>
        </p:spPr>
      </p:pic>
      <p:sp>
        <p:nvSpPr>
          <p:cNvPr id="7" name="Subtitle 2">
            <a:extLst>
              <a:ext uri="{FF2B5EF4-FFF2-40B4-BE49-F238E27FC236}">
                <a16:creationId xmlns:a16="http://schemas.microsoft.com/office/drawing/2014/main" id="{E79C253B-51AC-4AE0-8DD9-17DA77F66DBD}"/>
              </a:ext>
            </a:extLst>
          </p:cNvPr>
          <p:cNvSpPr txBox="1">
            <a:spLocks/>
          </p:cNvSpPr>
          <p:nvPr/>
        </p:nvSpPr>
        <p:spPr>
          <a:xfrm>
            <a:off x="2708162" y="6417691"/>
            <a:ext cx="5991338" cy="173344"/>
          </a:xfrm>
          <a:prstGeom prst="rect">
            <a:avLst/>
          </a:prstGeom>
          <a:noFill/>
        </p:spPr>
        <p:txBody>
          <a:bodyPr vert="horz" lIns="0" tIns="0" rIns="0" bIns="0" rtlCol="0">
            <a:noAutofit/>
          </a:bodyPr>
          <a:lstStyle>
            <a:lvl1pPr marL="0" indent="0" algn="ctr" defTabSz="914400" rtl="0" eaLnBrk="1" latinLnBrk="0" hangingPunct="1">
              <a:lnSpc>
                <a:spcPct val="100000"/>
              </a:lnSpc>
              <a:spcBef>
                <a:spcPts val="1000"/>
              </a:spcBef>
              <a:buClr>
                <a:schemeClr val="accent1"/>
              </a:buClr>
              <a:buFont typeface="Courier New" panose="02070309020205020404" pitchFamily="49" charset="0"/>
              <a:buNone/>
              <a:defRPr sz="2400" b="0" i="0" kern="1200" cap="none"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accent1"/>
              </a:buClr>
              <a:buFont typeface="Courier New" panose="02070309020205020404" pitchFamily="49" charset="0"/>
              <a:buNone/>
              <a:defRPr sz="2000" b="0" i="0" kern="1200" baseline="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Courier New" panose="02070309020205020404" pitchFamily="49" charset="0"/>
              <a:buNone/>
              <a:defRPr sz="1800" b="0" i="0" kern="1200" baseline="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b="1" dirty="0">
                <a:latin typeface="system-ui"/>
              </a:rPr>
              <a:t>Figure 5.1. </a:t>
            </a:r>
            <a:r>
              <a:rPr lang="en-US" sz="2200" dirty="0">
                <a:latin typeface="system-ui"/>
              </a:rPr>
              <a:t>LLM &amp; CNN, How Large Are LLM [9]</a:t>
            </a:r>
          </a:p>
        </p:txBody>
      </p:sp>
    </p:spTree>
    <p:extLst>
      <p:ext uri="{BB962C8B-B14F-4D97-AF65-F5344CB8AC3E}">
        <p14:creationId xmlns:p14="http://schemas.microsoft.com/office/powerpoint/2010/main" val="2398557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95015-0C2F-4BC9-A0F1-B9071FDF4B41}"/>
              </a:ext>
            </a:extLst>
          </p:cNvPr>
          <p:cNvSpPr>
            <a:spLocks noGrp="1"/>
          </p:cNvSpPr>
          <p:nvPr>
            <p:ph type="title"/>
          </p:nvPr>
        </p:nvSpPr>
        <p:spPr/>
        <p:txBody>
          <a:bodyPr/>
          <a:lstStyle/>
          <a:p>
            <a:r>
              <a:rPr lang="en-US" b="1" dirty="0">
                <a:latin typeface="system-ui"/>
              </a:rPr>
              <a:t>How does LLM differ from NLP?</a:t>
            </a:r>
          </a:p>
        </p:txBody>
      </p:sp>
      <p:sp>
        <p:nvSpPr>
          <p:cNvPr id="3" name="Content Placeholder 2">
            <a:extLst>
              <a:ext uri="{FF2B5EF4-FFF2-40B4-BE49-F238E27FC236}">
                <a16:creationId xmlns:a16="http://schemas.microsoft.com/office/drawing/2014/main" id="{3FC97150-9450-4FFD-BC3B-DFCC99A494EE}"/>
              </a:ext>
            </a:extLst>
          </p:cNvPr>
          <p:cNvSpPr>
            <a:spLocks noGrp="1"/>
          </p:cNvSpPr>
          <p:nvPr>
            <p:ph sz="half" idx="1"/>
          </p:nvPr>
        </p:nvSpPr>
        <p:spPr>
          <a:xfrm>
            <a:off x="679026" y="2377440"/>
            <a:ext cx="4942842" cy="3566160"/>
          </a:xfrm>
        </p:spPr>
        <p:txBody>
          <a:bodyPr>
            <a:normAutofit/>
          </a:bodyPr>
          <a:lstStyle/>
          <a:p>
            <a:pPr marL="0" indent="0" algn="ctr">
              <a:buNone/>
            </a:pPr>
            <a:r>
              <a:rPr lang="en-US" sz="3200" b="1" dirty="0">
                <a:latin typeface="system-ui"/>
              </a:rPr>
              <a:t>Traditional NLP</a:t>
            </a:r>
          </a:p>
          <a:p>
            <a:pPr marL="0" indent="0" algn="ctr">
              <a:buNone/>
            </a:pPr>
            <a:endParaRPr lang="en-US" dirty="0">
              <a:latin typeface="system-ui"/>
            </a:endParaRPr>
          </a:p>
          <a:p>
            <a:pPr marL="0" indent="0" algn="ctr">
              <a:buNone/>
            </a:pPr>
            <a:r>
              <a:rPr lang="en-US" dirty="0">
                <a:latin typeface="system-ui"/>
              </a:rPr>
              <a:t>Needs one model per capability</a:t>
            </a:r>
          </a:p>
          <a:p>
            <a:pPr marL="0" indent="0" algn="ctr">
              <a:buNone/>
            </a:pPr>
            <a:r>
              <a:rPr lang="en-US" dirty="0">
                <a:latin typeface="system-ui"/>
              </a:rPr>
              <a:t>Model trained on a finite set of labelled data</a:t>
            </a:r>
          </a:p>
          <a:p>
            <a:pPr marL="0" indent="0" algn="ctr">
              <a:buNone/>
            </a:pPr>
            <a:r>
              <a:rPr lang="en-US" dirty="0">
                <a:latin typeface="system-ui"/>
              </a:rPr>
              <a:t>Highly optimized for specific use case </a:t>
            </a:r>
          </a:p>
          <a:p>
            <a:pPr marL="0" indent="0" algn="ctr">
              <a:buNone/>
            </a:pPr>
            <a:r>
              <a:rPr lang="en-US" dirty="0">
                <a:latin typeface="system-ui"/>
              </a:rPr>
              <a:t>[9]</a:t>
            </a:r>
          </a:p>
        </p:txBody>
      </p:sp>
      <p:sp>
        <p:nvSpPr>
          <p:cNvPr id="4" name="Content Placeholder 3">
            <a:extLst>
              <a:ext uri="{FF2B5EF4-FFF2-40B4-BE49-F238E27FC236}">
                <a16:creationId xmlns:a16="http://schemas.microsoft.com/office/drawing/2014/main" id="{34942FB1-86B9-4D80-89A7-09137DA58D71}"/>
              </a:ext>
            </a:extLst>
          </p:cNvPr>
          <p:cNvSpPr>
            <a:spLocks noGrp="1"/>
          </p:cNvSpPr>
          <p:nvPr>
            <p:ph sz="half" idx="2"/>
          </p:nvPr>
        </p:nvSpPr>
        <p:spPr>
          <a:xfrm>
            <a:off x="5685368" y="2377440"/>
            <a:ext cx="6227232" cy="3566160"/>
          </a:xfrm>
        </p:spPr>
        <p:txBody>
          <a:bodyPr>
            <a:normAutofit/>
          </a:bodyPr>
          <a:lstStyle/>
          <a:p>
            <a:pPr marL="0" indent="0" algn="ctr">
              <a:buNone/>
            </a:pPr>
            <a:r>
              <a:rPr lang="en-US" sz="3200" b="1" dirty="0">
                <a:latin typeface="system-ui"/>
              </a:rPr>
              <a:t>Large Language Models</a:t>
            </a:r>
          </a:p>
          <a:p>
            <a:pPr marL="0" indent="0" algn="ctr">
              <a:buNone/>
            </a:pPr>
            <a:endParaRPr lang="en-US" dirty="0">
              <a:latin typeface="system-ui"/>
            </a:endParaRPr>
          </a:p>
          <a:p>
            <a:pPr marL="0" indent="0" algn="ctr">
              <a:buNone/>
            </a:pPr>
            <a:r>
              <a:rPr lang="en-US" dirty="0">
                <a:latin typeface="system-ui"/>
              </a:rPr>
              <a:t>Reuse single model for many NLP use cases</a:t>
            </a:r>
          </a:p>
          <a:p>
            <a:pPr marL="0" indent="0" algn="ctr">
              <a:buNone/>
            </a:pPr>
            <a:r>
              <a:rPr lang="en-US" dirty="0">
                <a:latin typeface="system-ui"/>
              </a:rPr>
              <a:t>Foundation model trained on many TBs of </a:t>
            </a:r>
            <a:r>
              <a:rPr lang="en-US" dirty="0" err="1">
                <a:latin typeface="system-ui"/>
              </a:rPr>
              <a:t>unlabelled</a:t>
            </a:r>
            <a:r>
              <a:rPr lang="en-US" dirty="0">
                <a:latin typeface="system-ui"/>
              </a:rPr>
              <a:t> data</a:t>
            </a:r>
          </a:p>
          <a:p>
            <a:pPr marL="0" indent="0" algn="ctr">
              <a:buNone/>
            </a:pPr>
            <a:r>
              <a:rPr lang="en-US" dirty="0">
                <a:latin typeface="system-ui"/>
              </a:rPr>
              <a:t>Open-end usage – use natural language to “prompt” the model to do something</a:t>
            </a:r>
          </a:p>
          <a:p>
            <a:pPr marL="0" indent="0" algn="ctr">
              <a:buNone/>
            </a:pPr>
            <a:r>
              <a:rPr lang="en-US" dirty="0">
                <a:latin typeface="system-ui"/>
              </a:rPr>
              <a:t>[9]</a:t>
            </a:r>
          </a:p>
        </p:txBody>
      </p:sp>
    </p:spTree>
    <p:extLst>
      <p:ext uri="{BB962C8B-B14F-4D97-AF65-F5344CB8AC3E}">
        <p14:creationId xmlns:p14="http://schemas.microsoft.com/office/powerpoint/2010/main" val="3732990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68C01E-FD76-4C24-86E8-657D2498FF29}"/>
              </a:ext>
            </a:extLst>
          </p:cNvPr>
          <p:cNvSpPr>
            <a:spLocks noGrp="1"/>
          </p:cNvSpPr>
          <p:nvPr>
            <p:ph sz="half" idx="1"/>
          </p:nvPr>
        </p:nvSpPr>
        <p:spPr>
          <a:xfrm>
            <a:off x="1280160" y="1934676"/>
            <a:ext cx="10492740" cy="4504224"/>
          </a:xfrm>
        </p:spPr>
        <p:txBody>
          <a:bodyPr>
            <a:normAutofit fontScale="92500" lnSpcReduction="20000"/>
          </a:bodyPr>
          <a:lstStyle/>
          <a:p>
            <a:pPr marL="0" indent="0">
              <a:buNone/>
            </a:pPr>
            <a:r>
              <a:rPr lang="en-US" sz="2400" dirty="0">
                <a:latin typeface="system-ui"/>
              </a:rPr>
              <a:t>While large language models drive rich and powerful generative AI experiences, it's important to remember that the LLM:</a:t>
            </a:r>
          </a:p>
          <a:p>
            <a:pPr algn="just">
              <a:buFont typeface="Arial" panose="020B0604020202020204" pitchFamily="34" charset="0"/>
              <a:buChar char="•"/>
            </a:pPr>
            <a:r>
              <a:rPr lang="en-US" sz="2400" b="1" i="0" dirty="0">
                <a:solidFill>
                  <a:srgbClr val="1C1E21"/>
                </a:solidFill>
                <a:effectLst/>
                <a:latin typeface="system-ui"/>
              </a:rPr>
              <a:t>Does NOT Understand language.</a:t>
            </a:r>
            <a:r>
              <a:rPr lang="en-US" sz="2400" b="0" i="0" dirty="0">
                <a:solidFill>
                  <a:srgbClr val="1C1E21"/>
                </a:solidFill>
                <a:effectLst/>
                <a:latin typeface="system-ui"/>
              </a:rPr>
              <a:t> It's just a predictive engine. Based on text patterns it has previously seen, it can </a:t>
            </a:r>
            <a:r>
              <a:rPr lang="en-US" sz="2400" b="0" i="1" dirty="0">
                <a:solidFill>
                  <a:srgbClr val="1C1E21"/>
                </a:solidFill>
                <a:effectLst/>
                <a:latin typeface="system-ui"/>
              </a:rPr>
              <a:t>predict completions</a:t>
            </a:r>
            <a:r>
              <a:rPr lang="en-US" sz="2400" b="0" i="0" dirty="0">
                <a:solidFill>
                  <a:srgbClr val="1C1E21"/>
                </a:solidFill>
                <a:effectLst/>
                <a:latin typeface="system-ui"/>
              </a:rPr>
              <a:t> for the given text input. It does not understand the context or meaning of that content - </a:t>
            </a:r>
            <a:r>
              <a:rPr lang="en-US" sz="2400" b="0" i="0" dirty="0" err="1">
                <a:solidFill>
                  <a:srgbClr val="1C1E21"/>
                </a:solidFill>
                <a:effectLst/>
                <a:latin typeface="system-ui"/>
              </a:rPr>
              <a:t>e,g</a:t>
            </a:r>
            <a:r>
              <a:rPr lang="en-US" sz="2400" b="0" i="0" dirty="0">
                <a:solidFill>
                  <a:srgbClr val="1C1E21"/>
                </a:solidFill>
                <a:effectLst/>
                <a:latin typeface="system-ui"/>
              </a:rPr>
              <a:t>, it does not understand math.</a:t>
            </a:r>
          </a:p>
          <a:p>
            <a:pPr algn="just">
              <a:buFont typeface="Arial" panose="020B0604020202020204" pitchFamily="34" charset="0"/>
              <a:buChar char="•"/>
            </a:pPr>
            <a:r>
              <a:rPr lang="en-US" sz="2400" b="1" i="0" dirty="0">
                <a:solidFill>
                  <a:srgbClr val="1C1E21"/>
                </a:solidFill>
                <a:effectLst/>
                <a:latin typeface="system-ui"/>
              </a:rPr>
              <a:t>Does NOT Understand facts.</a:t>
            </a:r>
            <a:r>
              <a:rPr lang="en-US" sz="2400" b="0" i="0" dirty="0">
                <a:solidFill>
                  <a:srgbClr val="1C1E21"/>
                </a:solidFill>
                <a:effectLst/>
                <a:latin typeface="system-ui"/>
              </a:rPr>
              <a:t> There are no separate 'modes' for </a:t>
            </a:r>
            <a:r>
              <a:rPr lang="en-US" sz="2400" b="0" i="1" dirty="0">
                <a:solidFill>
                  <a:srgbClr val="1C1E21"/>
                </a:solidFill>
                <a:effectLst/>
                <a:latin typeface="system-ui"/>
              </a:rPr>
              <a:t>information retrieval</a:t>
            </a:r>
            <a:r>
              <a:rPr lang="en-US" sz="2400" b="0" i="0" dirty="0">
                <a:solidFill>
                  <a:srgbClr val="1C1E21"/>
                </a:solidFill>
                <a:effectLst/>
                <a:latin typeface="system-ui"/>
              </a:rPr>
              <a:t> vs. </a:t>
            </a:r>
            <a:r>
              <a:rPr lang="en-US" sz="2400" b="0" i="1" dirty="0">
                <a:solidFill>
                  <a:srgbClr val="1C1E21"/>
                </a:solidFill>
                <a:effectLst/>
                <a:latin typeface="system-ui"/>
              </a:rPr>
              <a:t>creative writing</a:t>
            </a:r>
            <a:r>
              <a:rPr lang="en-US" sz="2400" b="0" i="0" dirty="0">
                <a:solidFill>
                  <a:srgbClr val="1C1E21"/>
                </a:solidFill>
                <a:effectLst/>
                <a:latin typeface="system-ui"/>
              </a:rPr>
              <a:t>. The model just predicts the next most probable token in the ongoing sequence.</a:t>
            </a:r>
          </a:p>
          <a:p>
            <a:pPr algn="just">
              <a:buFont typeface="Arial" panose="020B0604020202020204" pitchFamily="34" charset="0"/>
              <a:buChar char="•"/>
            </a:pPr>
            <a:r>
              <a:rPr lang="en-US" sz="2400" b="1" i="0" dirty="0">
                <a:solidFill>
                  <a:srgbClr val="1C1E21"/>
                </a:solidFill>
                <a:effectLst/>
                <a:latin typeface="system-ui"/>
              </a:rPr>
              <a:t>Does Not Understand manners, emotion or </a:t>
            </a:r>
            <a:r>
              <a:rPr lang="en-US" sz="2400" b="1" i="0" dirty="0" err="1">
                <a:solidFill>
                  <a:srgbClr val="1C1E21"/>
                </a:solidFill>
                <a:effectLst/>
                <a:latin typeface="system-ui"/>
              </a:rPr>
              <a:t>ethics.</a:t>
            </a:r>
            <a:r>
              <a:rPr lang="en-US" sz="2400" b="0" i="0" dirty="0" err="1">
                <a:solidFill>
                  <a:srgbClr val="1C1E21"/>
                </a:solidFill>
                <a:effectLst/>
                <a:latin typeface="system-ui"/>
              </a:rPr>
              <a:t>Don't</a:t>
            </a:r>
            <a:r>
              <a:rPr lang="en-US" sz="2400" b="0" i="0" dirty="0">
                <a:solidFill>
                  <a:srgbClr val="1C1E21"/>
                </a:solidFill>
                <a:effectLst/>
                <a:latin typeface="system-ui"/>
              </a:rPr>
              <a:t> anthropomorphize LLMs by attributing human characteristics to them, or claiming they "understand" something. The output is simply the outcome of training data guided by the given prompts [9].</a:t>
            </a:r>
          </a:p>
          <a:p>
            <a:pPr algn="l">
              <a:buFont typeface="Arial" panose="020B0604020202020204" pitchFamily="34" charset="0"/>
              <a:buChar char="•"/>
            </a:pPr>
            <a:endParaRPr lang="en-US" dirty="0">
              <a:latin typeface="system-ui"/>
            </a:endParaRPr>
          </a:p>
          <a:p>
            <a:pPr marL="0" indent="0">
              <a:buNone/>
            </a:pPr>
            <a:endParaRPr lang="en-US" dirty="0">
              <a:latin typeface="system-ui"/>
            </a:endParaRPr>
          </a:p>
          <a:p>
            <a:endParaRPr lang="en-US" dirty="0">
              <a:latin typeface="system-ui"/>
            </a:endParaRPr>
          </a:p>
        </p:txBody>
      </p:sp>
      <p:sp>
        <p:nvSpPr>
          <p:cNvPr id="5" name="Title 1">
            <a:extLst>
              <a:ext uri="{FF2B5EF4-FFF2-40B4-BE49-F238E27FC236}">
                <a16:creationId xmlns:a16="http://schemas.microsoft.com/office/drawing/2014/main" id="{969A3049-CABD-41AF-B925-3B0711855B2E}"/>
              </a:ext>
            </a:extLst>
          </p:cNvPr>
          <p:cNvSpPr>
            <a:spLocks noGrp="1"/>
          </p:cNvSpPr>
          <p:nvPr>
            <p:ph type="title"/>
          </p:nvPr>
        </p:nvSpPr>
        <p:spPr>
          <a:xfrm>
            <a:off x="1279525" y="1048836"/>
            <a:ext cx="9821863" cy="914400"/>
          </a:xfrm>
        </p:spPr>
        <p:txBody>
          <a:bodyPr/>
          <a:lstStyle/>
          <a:p>
            <a:r>
              <a:rPr lang="en-US" b="1" dirty="0">
                <a:latin typeface="system-ui"/>
              </a:rPr>
              <a:t>What doesn't a LLM do?</a:t>
            </a:r>
          </a:p>
        </p:txBody>
      </p:sp>
    </p:spTree>
    <p:extLst>
      <p:ext uri="{BB962C8B-B14F-4D97-AF65-F5344CB8AC3E}">
        <p14:creationId xmlns:p14="http://schemas.microsoft.com/office/powerpoint/2010/main" val="2900720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251283" y="240633"/>
            <a:ext cx="9644514" cy="1029900"/>
          </a:xfrm>
          <a:noFill/>
        </p:spPr>
        <p:txBody>
          <a:bodyPr anchor="t" anchorCtr="0"/>
          <a:lstStyle/>
          <a:p>
            <a:r>
              <a:rPr lang="en-US" dirty="0">
                <a:latin typeface="system-ui"/>
              </a:rPr>
              <a:t>Retrieval Augmented Generation (</a:t>
            </a:r>
            <a:r>
              <a:rPr lang="en-US" b="1" dirty="0">
                <a:latin typeface="system-ui"/>
              </a:rPr>
              <a:t>RAG</a:t>
            </a:r>
            <a:r>
              <a:rPr lang="en-US" dirty="0">
                <a:latin typeface="system-ui"/>
              </a:rPr>
              <a:t>)</a:t>
            </a:r>
            <a:br>
              <a:rPr lang="en-US" dirty="0">
                <a:latin typeface="system-ui"/>
              </a:rPr>
            </a:br>
            <a:endParaRPr lang="en-US" dirty="0">
              <a:latin typeface="system-ui"/>
            </a:endParaRPr>
          </a:p>
        </p:txBody>
      </p:sp>
      <p:sp>
        <p:nvSpPr>
          <p:cNvPr id="3" name="Content Placeholder 2">
            <a:extLst>
              <a:ext uri="{FF2B5EF4-FFF2-40B4-BE49-F238E27FC236}">
                <a16:creationId xmlns:a16="http://schemas.microsoft.com/office/drawing/2014/main" id="{FACE640F-7F5A-BDB7-205D-765FA80B6796}"/>
              </a:ext>
            </a:extLst>
          </p:cNvPr>
          <p:cNvSpPr>
            <a:spLocks noGrp="1"/>
          </p:cNvSpPr>
          <p:nvPr>
            <p:ph sz="half" idx="1"/>
          </p:nvPr>
        </p:nvSpPr>
        <p:spPr>
          <a:xfrm>
            <a:off x="1296203" y="1183913"/>
            <a:ext cx="10060645" cy="1828800"/>
          </a:xfrm>
          <a:noFill/>
        </p:spPr>
        <p:txBody>
          <a:bodyPr>
            <a:noAutofit/>
          </a:bodyPr>
          <a:lstStyle/>
          <a:p>
            <a:pPr marL="0" indent="0" algn="just">
              <a:buNone/>
            </a:pPr>
            <a:r>
              <a:rPr lang="en-US" sz="2000" dirty="0">
                <a:latin typeface="system-ui"/>
              </a:rPr>
              <a:t>Retrieval augmented generation, or RAG, is an architectural approach that can improve the efficacy of large language model (</a:t>
            </a:r>
            <a:r>
              <a:rPr lang="en-US" sz="2000" b="1" dirty="0">
                <a:latin typeface="system-ui"/>
              </a:rPr>
              <a:t>LLM</a:t>
            </a:r>
            <a:r>
              <a:rPr lang="en-US" sz="2000" dirty="0">
                <a:latin typeface="system-ui"/>
              </a:rPr>
              <a:t>) applications by leveraging (</a:t>
            </a:r>
            <a:r>
              <a:rPr lang="en-US" sz="2000" dirty="0" err="1">
                <a:latin typeface="system-ui"/>
              </a:rPr>
              <a:t>yukselme</a:t>
            </a:r>
            <a:r>
              <a:rPr lang="en-US" sz="2000" dirty="0">
                <a:latin typeface="system-ui"/>
              </a:rPr>
              <a:t>) custom data. This is done by retrieving data/documents relevant to a question or task and providing them as context for the LLM. RAG has shown success in support </a:t>
            </a:r>
            <a:r>
              <a:rPr lang="en-US" sz="2000" b="1" dirty="0">
                <a:latin typeface="system-ui"/>
              </a:rPr>
              <a:t>chatbots</a:t>
            </a:r>
            <a:r>
              <a:rPr lang="en-US" sz="2000" dirty="0">
                <a:latin typeface="system-ui"/>
              </a:rPr>
              <a:t> and </a:t>
            </a:r>
            <a:r>
              <a:rPr lang="en-US" sz="2000" b="1" dirty="0">
                <a:latin typeface="system-ui"/>
              </a:rPr>
              <a:t>Q&amp;A</a:t>
            </a:r>
            <a:r>
              <a:rPr lang="en-US" sz="2000" dirty="0">
                <a:latin typeface="system-ui"/>
              </a:rPr>
              <a:t> systems that need to </a:t>
            </a:r>
            <a:r>
              <a:rPr lang="en-US" sz="2000" b="1" dirty="0">
                <a:latin typeface="system-ui"/>
              </a:rPr>
              <a:t>maintain up-to-date information </a:t>
            </a:r>
            <a:r>
              <a:rPr lang="en-US" sz="2000" dirty="0">
                <a:latin typeface="system-ui"/>
              </a:rPr>
              <a:t>or access domain-specific knowledge [10].</a:t>
            </a:r>
          </a:p>
          <a:p>
            <a:pPr marL="0" indent="0">
              <a:buNone/>
            </a:pPr>
            <a:endParaRPr lang="en-US" dirty="0">
              <a:latin typeface="system-ui"/>
            </a:endParaRPr>
          </a:p>
        </p:txBody>
      </p:sp>
      <p:pic>
        <p:nvPicPr>
          <p:cNvPr id="8" name="Content Placeholder 7">
            <a:extLst>
              <a:ext uri="{FF2B5EF4-FFF2-40B4-BE49-F238E27FC236}">
                <a16:creationId xmlns:a16="http://schemas.microsoft.com/office/drawing/2014/main" id="{34CADA17-2E82-431F-A6D5-E93B3B4B647D}"/>
              </a:ext>
            </a:extLst>
          </p:cNvPr>
          <p:cNvPicPr>
            <a:picLocks noGrp="1" noChangeAspect="1"/>
          </p:cNvPicPr>
          <p:nvPr>
            <p:ph sz="half" idx="2"/>
          </p:nvPr>
        </p:nvPicPr>
        <p:blipFill>
          <a:blip r:embed="rId2"/>
          <a:stretch>
            <a:fillRect/>
          </a:stretch>
        </p:blipFill>
        <p:spPr>
          <a:xfrm>
            <a:off x="1651292" y="3111476"/>
            <a:ext cx="9044919" cy="3164195"/>
          </a:xfrm>
        </p:spPr>
      </p:pic>
      <p:sp>
        <p:nvSpPr>
          <p:cNvPr id="9" name="Subtitle 2">
            <a:extLst>
              <a:ext uri="{FF2B5EF4-FFF2-40B4-BE49-F238E27FC236}">
                <a16:creationId xmlns:a16="http://schemas.microsoft.com/office/drawing/2014/main" id="{552A2511-C01D-4A1D-AC14-F8F1E60FBD0F}"/>
              </a:ext>
            </a:extLst>
          </p:cNvPr>
          <p:cNvSpPr txBox="1">
            <a:spLocks/>
          </p:cNvSpPr>
          <p:nvPr/>
        </p:nvSpPr>
        <p:spPr>
          <a:xfrm>
            <a:off x="3190495" y="6302190"/>
            <a:ext cx="6184512" cy="440310"/>
          </a:xfrm>
          <a:prstGeom prst="rect">
            <a:avLst/>
          </a:prstGeom>
          <a:noFill/>
        </p:spPr>
        <p:txBody>
          <a:bodyPr vert="horz" lIns="0" tIns="0" rIns="0" bIns="0" rtlCol="0">
            <a:noAutofit/>
          </a:bodyPr>
          <a:lstStyle>
            <a:lvl1pPr marL="0" indent="0" algn="ctr" defTabSz="914400" rtl="0" eaLnBrk="1" latinLnBrk="0" hangingPunct="1">
              <a:lnSpc>
                <a:spcPct val="100000"/>
              </a:lnSpc>
              <a:spcBef>
                <a:spcPts val="1000"/>
              </a:spcBef>
              <a:buClr>
                <a:schemeClr val="accent1"/>
              </a:buClr>
              <a:buFont typeface="Courier New" panose="02070309020205020404" pitchFamily="49" charset="0"/>
              <a:buNone/>
              <a:defRPr sz="2400" b="0" i="0" kern="1200" cap="none"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accent1"/>
              </a:buClr>
              <a:buFont typeface="Courier New" panose="02070309020205020404" pitchFamily="49" charset="0"/>
              <a:buNone/>
              <a:defRPr sz="2000" b="0" i="0" kern="1200" baseline="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Courier New" panose="02070309020205020404" pitchFamily="49" charset="0"/>
              <a:buNone/>
              <a:defRPr sz="1800" b="0" i="0" kern="1200" baseline="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b="1" dirty="0">
                <a:latin typeface="system-ui"/>
              </a:rPr>
              <a:t>Figure 6.1. </a:t>
            </a:r>
            <a:r>
              <a:rPr lang="en-US" sz="2200" dirty="0">
                <a:latin typeface="system-ui"/>
              </a:rPr>
              <a:t>Complexity / Compute-intensiveness [10]</a:t>
            </a:r>
          </a:p>
        </p:txBody>
      </p:sp>
    </p:spTree>
    <p:extLst>
      <p:ext uri="{BB962C8B-B14F-4D97-AF65-F5344CB8AC3E}">
        <p14:creationId xmlns:p14="http://schemas.microsoft.com/office/powerpoint/2010/main" val="729609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17DAE92-7092-4DAD-BF4F-2D503B0D487B}"/>
              </a:ext>
            </a:extLst>
          </p:cNvPr>
          <p:cNvSpPr>
            <a:spLocks noGrp="1"/>
          </p:cNvSpPr>
          <p:nvPr>
            <p:ph type="title"/>
          </p:nvPr>
        </p:nvSpPr>
        <p:spPr>
          <a:xfrm>
            <a:off x="1296938" y="1097280"/>
            <a:ext cx="7498080" cy="519249"/>
          </a:xfrm>
        </p:spPr>
        <p:txBody>
          <a:bodyPr/>
          <a:lstStyle/>
          <a:p>
            <a:r>
              <a:rPr lang="en-US" b="1" dirty="0">
                <a:latin typeface="system-ui"/>
              </a:rPr>
              <a:t>Artificial intelligence (AI)</a:t>
            </a:r>
          </a:p>
        </p:txBody>
      </p:sp>
      <p:sp>
        <p:nvSpPr>
          <p:cNvPr id="10" name="TextBox 9">
            <a:extLst>
              <a:ext uri="{FF2B5EF4-FFF2-40B4-BE49-F238E27FC236}">
                <a16:creationId xmlns:a16="http://schemas.microsoft.com/office/drawing/2014/main" id="{F6DE3678-D468-44F0-92B3-44C1FDFB0A78}"/>
              </a:ext>
            </a:extLst>
          </p:cNvPr>
          <p:cNvSpPr txBox="1"/>
          <p:nvPr/>
        </p:nvSpPr>
        <p:spPr>
          <a:xfrm>
            <a:off x="1218519" y="1924981"/>
            <a:ext cx="5329425" cy="4093428"/>
          </a:xfrm>
          <a:prstGeom prst="rect">
            <a:avLst/>
          </a:prstGeom>
          <a:noFill/>
        </p:spPr>
        <p:txBody>
          <a:bodyPr wrap="square">
            <a:spAutoFit/>
          </a:bodyPr>
          <a:lstStyle/>
          <a:p>
            <a:pPr algn="just"/>
            <a:r>
              <a:rPr lang="en-US" sz="2000" dirty="0">
                <a:latin typeface="system-ui"/>
              </a:rPr>
              <a:t>Artificial intelligence (AI) is a set of technologies that enable computers to perform a variety of advanced functions, including the ability to see, understand and translate spoken and written language, analyze data, make recommendations, and more. </a:t>
            </a:r>
          </a:p>
          <a:p>
            <a:pPr algn="just"/>
            <a:r>
              <a:rPr lang="en-US" sz="2000" dirty="0">
                <a:latin typeface="system-ui"/>
              </a:rPr>
              <a:t>AI is the basic of innovation in modern computing, unlocking value for individuals and businesses. For example, optical character recognition (OCR) uses AI to extract text and data from images and documents, turns unstructured content into business-ready structured data, and unlocks valuable insights.[1]. </a:t>
            </a:r>
          </a:p>
        </p:txBody>
      </p:sp>
      <p:pic>
        <p:nvPicPr>
          <p:cNvPr id="14" name="Picture 13">
            <a:extLst>
              <a:ext uri="{FF2B5EF4-FFF2-40B4-BE49-F238E27FC236}">
                <a16:creationId xmlns:a16="http://schemas.microsoft.com/office/drawing/2014/main" id="{3B46E938-E718-4915-A200-E35B320C0568}"/>
              </a:ext>
            </a:extLst>
          </p:cNvPr>
          <p:cNvPicPr>
            <a:picLocks noChangeAspect="1"/>
          </p:cNvPicPr>
          <p:nvPr/>
        </p:nvPicPr>
        <p:blipFill>
          <a:blip r:embed="rId2"/>
          <a:stretch>
            <a:fillRect/>
          </a:stretch>
        </p:blipFill>
        <p:spPr>
          <a:xfrm>
            <a:off x="7161197" y="1859613"/>
            <a:ext cx="3437824" cy="3437824"/>
          </a:xfrm>
          <a:prstGeom prst="rect">
            <a:avLst/>
          </a:prstGeom>
        </p:spPr>
      </p:pic>
      <p:sp>
        <p:nvSpPr>
          <p:cNvPr id="16" name="TextBox 15">
            <a:extLst>
              <a:ext uri="{FF2B5EF4-FFF2-40B4-BE49-F238E27FC236}">
                <a16:creationId xmlns:a16="http://schemas.microsoft.com/office/drawing/2014/main" id="{DB1B8E4C-AA6A-4134-8A09-F5B0A06D876B}"/>
              </a:ext>
            </a:extLst>
          </p:cNvPr>
          <p:cNvSpPr txBox="1"/>
          <p:nvPr/>
        </p:nvSpPr>
        <p:spPr>
          <a:xfrm>
            <a:off x="7081788" y="5455087"/>
            <a:ext cx="6097604" cy="400110"/>
          </a:xfrm>
          <a:prstGeom prst="rect">
            <a:avLst/>
          </a:prstGeom>
          <a:noFill/>
        </p:spPr>
        <p:txBody>
          <a:bodyPr wrap="square">
            <a:spAutoFit/>
          </a:bodyPr>
          <a:lstStyle/>
          <a:p>
            <a:r>
              <a:rPr lang="en-US" sz="2000" b="1" dirty="0">
                <a:latin typeface="system-ui"/>
              </a:rPr>
              <a:t>Figure 1.1.</a:t>
            </a:r>
            <a:r>
              <a:rPr lang="en-US" sz="2000" dirty="0">
                <a:latin typeface="system-ui"/>
              </a:rPr>
              <a:t> Artificial Intelligence [2]</a:t>
            </a:r>
          </a:p>
        </p:txBody>
      </p:sp>
    </p:spTree>
    <p:extLst>
      <p:ext uri="{BB962C8B-B14F-4D97-AF65-F5344CB8AC3E}">
        <p14:creationId xmlns:p14="http://schemas.microsoft.com/office/powerpoint/2010/main" val="3097216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xfrm>
            <a:off x="1280160" y="3495040"/>
            <a:ext cx="9400540" cy="2054860"/>
          </a:xfrm>
          <a:noFill/>
        </p:spPr>
        <p:txBody>
          <a:bodyPr vert="horz" lIns="91440" tIns="45720" rIns="91440" bIns="45720" rtlCol="0" anchor="t">
            <a:normAutofit/>
          </a:bodyPr>
          <a:lstStyle/>
          <a:p>
            <a:pPr marL="0" indent="0" algn="just">
              <a:buNone/>
            </a:pPr>
            <a:r>
              <a:rPr lang="en-US" sz="2400" b="0" dirty="0">
                <a:latin typeface="system-ui"/>
              </a:rPr>
              <a:t>There are four architectural patterns on the previous slide to consider when customizing an LLM application with your organization's data. These techniques are outlined below and are </a:t>
            </a:r>
            <a:r>
              <a:rPr lang="en-US" sz="2400" dirty="0">
                <a:latin typeface="system-ui"/>
              </a:rPr>
              <a:t>not mutually exclusive.</a:t>
            </a:r>
            <a:r>
              <a:rPr lang="en-US" sz="2400" b="0" dirty="0">
                <a:latin typeface="system-ui"/>
              </a:rPr>
              <a:t> Rather, they can (and should) be combined to take advantage of the strengths of each [10].</a:t>
            </a:r>
          </a:p>
          <a:p>
            <a:pPr algn="just"/>
            <a:endParaRPr lang="en-US" sz="2400" b="0" dirty="0">
              <a:latin typeface="system-ui"/>
            </a:endParaRPr>
          </a:p>
          <a:p>
            <a:pPr algn="just"/>
            <a:endParaRPr lang="en-US" sz="2400" b="0" dirty="0">
              <a:latin typeface="system-ui"/>
            </a:endParaRPr>
          </a:p>
        </p:txBody>
      </p:sp>
      <p:sp>
        <p:nvSpPr>
          <p:cNvPr id="9" name="TextBox 8">
            <a:extLst>
              <a:ext uri="{FF2B5EF4-FFF2-40B4-BE49-F238E27FC236}">
                <a16:creationId xmlns:a16="http://schemas.microsoft.com/office/drawing/2014/main" id="{E22B30F3-1976-44F6-9A0A-61DBAAE6E6B1}"/>
              </a:ext>
            </a:extLst>
          </p:cNvPr>
          <p:cNvSpPr txBox="1"/>
          <p:nvPr/>
        </p:nvSpPr>
        <p:spPr>
          <a:xfrm>
            <a:off x="1280160" y="963136"/>
            <a:ext cx="9400540" cy="2062103"/>
          </a:xfrm>
          <a:prstGeom prst="rect">
            <a:avLst/>
          </a:prstGeom>
          <a:noFill/>
        </p:spPr>
        <p:txBody>
          <a:bodyPr wrap="square">
            <a:spAutoFit/>
          </a:bodyPr>
          <a:lstStyle/>
          <a:p>
            <a:pPr algn="just"/>
            <a:r>
              <a:rPr lang="en-US" sz="3200" dirty="0">
                <a:latin typeface="system-ui"/>
              </a:rPr>
              <a:t>When I want to customize my LLM with data, what are all the options and which method is the best (prompt engineering vs. RAG vs. fine-tune vs. pretrain)?</a:t>
            </a:r>
          </a:p>
          <a:p>
            <a:endParaRPr lang="en-US" sz="3200" dirty="0">
              <a:latin typeface="system-ui"/>
            </a:endParaRPr>
          </a:p>
        </p:txBody>
      </p:sp>
    </p:spTree>
    <p:extLst>
      <p:ext uri="{BB962C8B-B14F-4D97-AF65-F5344CB8AC3E}">
        <p14:creationId xmlns:p14="http://schemas.microsoft.com/office/powerpoint/2010/main" val="4259977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592296" y="250257"/>
            <a:ext cx="10979218" cy="914400"/>
          </a:xfrm>
          <a:noFill/>
        </p:spPr>
        <p:txBody>
          <a:bodyPr anchor="t" anchorCtr="0"/>
          <a:lstStyle/>
          <a:p>
            <a:r>
              <a:rPr lang="en-US" b="1" dirty="0">
                <a:latin typeface="system-ui"/>
              </a:rPr>
              <a:t>Prompt Engineering, RAG, Fine-tuning, Pretrain</a:t>
            </a:r>
          </a:p>
        </p:txBody>
      </p:sp>
      <p:graphicFrame>
        <p:nvGraphicFramePr>
          <p:cNvPr id="10" name="Table 10">
            <a:extLst>
              <a:ext uri="{FF2B5EF4-FFF2-40B4-BE49-F238E27FC236}">
                <a16:creationId xmlns:a16="http://schemas.microsoft.com/office/drawing/2014/main" id="{3ECFAF9D-8F53-4016-B2FF-5C1520E6FB94}"/>
              </a:ext>
            </a:extLst>
          </p:cNvPr>
          <p:cNvGraphicFramePr>
            <a:graphicFrameLocks noGrp="1"/>
          </p:cNvGraphicFramePr>
          <p:nvPr>
            <p:ph type="tbl" sz="quarter" idx="13"/>
            <p:extLst>
              <p:ext uri="{D42A27DB-BD31-4B8C-83A1-F6EECF244321}">
                <p14:modId xmlns:p14="http://schemas.microsoft.com/office/powerpoint/2010/main" val="2918577104"/>
              </p:ext>
            </p:extLst>
          </p:nvPr>
        </p:nvGraphicFramePr>
        <p:xfrm>
          <a:off x="228600" y="1049421"/>
          <a:ext cx="11748299" cy="5189657"/>
        </p:xfrm>
        <a:graphic>
          <a:graphicData uri="http://schemas.openxmlformats.org/drawingml/2006/table">
            <a:tbl>
              <a:tblPr firstRow="1" bandRow="1">
                <a:effectLst>
                  <a:innerShdw blurRad="114300">
                    <a:prstClr val="black"/>
                  </a:innerShdw>
                </a:effectLst>
                <a:tableStyleId>{91EBBBCC-DAD2-459C-BE2E-F6DE35CF9A28}</a:tableStyleId>
              </a:tblPr>
              <a:tblGrid>
                <a:gridCol w="1543153">
                  <a:extLst>
                    <a:ext uri="{9D8B030D-6E8A-4147-A177-3AD203B41FA5}">
                      <a16:colId xmlns:a16="http://schemas.microsoft.com/office/drawing/2014/main" val="2110154161"/>
                    </a:ext>
                  </a:extLst>
                </a:gridCol>
                <a:gridCol w="2142130">
                  <a:extLst>
                    <a:ext uri="{9D8B030D-6E8A-4147-A177-3AD203B41FA5}">
                      <a16:colId xmlns:a16="http://schemas.microsoft.com/office/drawing/2014/main" val="2405892678"/>
                    </a:ext>
                  </a:extLst>
                </a:gridCol>
                <a:gridCol w="1908443">
                  <a:extLst>
                    <a:ext uri="{9D8B030D-6E8A-4147-A177-3AD203B41FA5}">
                      <a16:colId xmlns:a16="http://schemas.microsoft.com/office/drawing/2014/main" val="3036468797"/>
                    </a:ext>
                  </a:extLst>
                </a:gridCol>
                <a:gridCol w="2238473">
                  <a:extLst>
                    <a:ext uri="{9D8B030D-6E8A-4147-A177-3AD203B41FA5}">
                      <a16:colId xmlns:a16="http://schemas.microsoft.com/office/drawing/2014/main" val="2360888787"/>
                    </a:ext>
                  </a:extLst>
                </a:gridCol>
                <a:gridCol w="1958050">
                  <a:extLst>
                    <a:ext uri="{9D8B030D-6E8A-4147-A177-3AD203B41FA5}">
                      <a16:colId xmlns:a16="http://schemas.microsoft.com/office/drawing/2014/main" val="2284852179"/>
                    </a:ext>
                  </a:extLst>
                </a:gridCol>
                <a:gridCol w="1958050">
                  <a:extLst>
                    <a:ext uri="{9D8B030D-6E8A-4147-A177-3AD203B41FA5}">
                      <a16:colId xmlns:a16="http://schemas.microsoft.com/office/drawing/2014/main" val="3402634304"/>
                    </a:ext>
                  </a:extLst>
                </a:gridCol>
              </a:tblGrid>
              <a:tr h="538079">
                <a:tc>
                  <a:txBody>
                    <a:bodyPr/>
                    <a:lstStyle/>
                    <a:p>
                      <a:pPr algn="ctr"/>
                      <a:r>
                        <a:rPr lang="en-US" dirty="0">
                          <a:latin typeface="system-ui"/>
                        </a:rPr>
                        <a:t>Method</a:t>
                      </a:r>
                    </a:p>
                  </a:txBody>
                  <a:tcPr>
                    <a:solidFill>
                      <a:schemeClr val="accent2">
                        <a:lumMod val="50000"/>
                      </a:schemeClr>
                    </a:solidFill>
                  </a:tcPr>
                </a:tc>
                <a:tc>
                  <a:txBody>
                    <a:bodyPr/>
                    <a:lstStyle/>
                    <a:p>
                      <a:pPr algn="ctr"/>
                      <a:r>
                        <a:rPr lang="en-US" dirty="0">
                          <a:latin typeface="system-ui"/>
                        </a:rPr>
                        <a:t>Definition</a:t>
                      </a:r>
                    </a:p>
                  </a:txBody>
                  <a:tcPr>
                    <a:solidFill>
                      <a:schemeClr val="accent2">
                        <a:lumMod val="50000"/>
                      </a:schemeClr>
                    </a:solidFill>
                  </a:tcPr>
                </a:tc>
                <a:tc>
                  <a:txBody>
                    <a:bodyPr/>
                    <a:lstStyle/>
                    <a:p>
                      <a:pPr algn="ctr"/>
                      <a:r>
                        <a:rPr lang="en-US" dirty="0">
                          <a:latin typeface="system-ui"/>
                        </a:rPr>
                        <a:t>Primary Use Case</a:t>
                      </a:r>
                    </a:p>
                  </a:txBody>
                  <a:tcPr>
                    <a:solidFill>
                      <a:schemeClr val="accent2">
                        <a:lumMod val="50000"/>
                      </a:schemeClr>
                    </a:solidFill>
                  </a:tcPr>
                </a:tc>
                <a:tc>
                  <a:txBody>
                    <a:bodyPr/>
                    <a:lstStyle/>
                    <a:p>
                      <a:pPr algn="ctr"/>
                      <a:r>
                        <a:rPr lang="en-US" dirty="0">
                          <a:latin typeface="system-ui"/>
                        </a:rPr>
                        <a:t>Data Requirements</a:t>
                      </a:r>
                    </a:p>
                  </a:txBody>
                  <a:tcPr>
                    <a:solidFill>
                      <a:schemeClr val="accent2">
                        <a:lumMod val="50000"/>
                      </a:schemeClr>
                    </a:solidFill>
                  </a:tcPr>
                </a:tc>
                <a:tc>
                  <a:txBody>
                    <a:bodyPr/>
                    <a:lstStyle/>
                    <a:p>
                      <a:pPr algn="ctr"/>
                      <a:r>
                        <a:rPr lang="en-US" dirty="0">
                          <a:latin typeface="system-ui"/>
                        </a:rPr>
                        <a:t>Advantages</a:t>
                      </a:r>
                    </a:p>
                  </a:txBody>
                  <a:tcPr>
                    <a:solidFill>
                      <a:schemeClr val="accent2">
                        <a:lumMod val="50000"/>
                      </a:schemeClr>
                    </a:solidFill>
                  </a:tcPr>
                </a:tc>
                <a:tc>
                  <a:txBody>
                    <a:bodyPr/>
                    <a:lstStyle/>
                    <a:p>
                      <a:pPr algn="ctr"/>
                      <a:r>
                        <a:rPr lang="en-US" dirty="0">
                          <a:latin typeface="system-ui"/>
                        </a:rPr>
                        <a:t>Considerations</a:t>
                      </a:r>
                    </a:p>
                  </a:txBody>
                  <a:tcPr>
                    <a:solidFill>
                      <a:schemeClr val="accent2">
                        <a:lumMod val="50000"/>
                      </a:schemeClr>
                    </a:solidFill>
                  </a:tcPr>
                </a:tc>
                <a:extLst>
                  <a:ext uri="{0D108BD9-81ED-4DB2-BD59-A6C34878D82A}">
                    <a16:rowId xmlns:a16="http://schemas.microsoft.com/office/drawing/2014/main" val="2282373838"/>
                  </a:ext>
                </a:extLst>
              </a:tr>
              <a:tr h="1055400">
                <a:tc>
                  <a:txBody>
                    <a:bodyPr/>
                    <a:lstStyle/>
                    <a:p>
                      <a:pPr algn="ctr"/>
                      <a:r>
                        <a:rPr lang="en-US" b="1" dirty="0">
                          <a:latin typeface="system-ui"/>
                        </a:rPr>
                        <a:t>Prompt Engineering</a:t>
                      </a:r>
                    </a:p>
                  </a:txBody>
                  <a:tcPr>
                    <a:solidFill>
                      <a:schemeClr val="accent1">
                        <a:lumMod val="20000"/>
                        <a:lumOff val="80000"/>
                      </a:schemeClr>
                    </a:solidFill>
                  </a:tcPr>
                </a:tc>
                <a:tc>
                  <a:txBody>
                    <a:bodyPr/>
                    <a:lstStyle/>
                    <a:p>
                      <a:pPr algn="ctr"/>
                      <a:r>
                        <a:rPr lang="en-US" sz="1800" b="0" kern="1200" dirty="0">
                          <a:solidFill>
                            <a:schemeClr val="dk1"/>
                          </a:solidFill>
                          <a:effectLst/>
                          <a:latin typeface="system-ui"/>
                        </a:rPr>
                        <a:t>Crafting specialized prompts to guide LLM behavior</a:t>
                      </a:r>
                      <a:endParaRPr lang="en-US" dirty="0">
                        <a:latin typeface="system-ui"/>
                      </a:endParaRPr>
                    </a:p>
                  </a:txBody>
                  <a:tcPr/>
                </a:tc>
                <a:tc>
                  <a:txBody>
                    <a:bodyPr/>
                    <a:lstStyle/>
                    <a:p>
                      <a:pPr algn="ctr"/>
                      <a:r>
                        <a:rPr lang="en-US" sz="1800" b="0" kern="1200" dirty="0">
                          <a:solidFill>
                            <a:schemeClr val="dk1"/>
                          </a:solidFill>
                          <a:effectLst/>
                          <a:latin typeface="system-ui"/>
                        </a:rPr>
                        <a:t>Quick, on-the-fly model guidance</a:t>
                      </a:r>
                      <a:endParaRPr lang="en-US" dirty="0">
                        <a:latin typeface="system-ui"/>
                      </a:endParaRPr>
                    </a:p>
                  </a:txBody>
                  <a:tcPr/>
                </a:tc>
                <a:tc>
                  <a:txBody>
                    <a:bodyPr/>
                    <a:lstStyle/>
                    <a:p>
                      <a:pPr algn="ctr"/>
                      <a:r>
                        <a:rPr lang="en-US" dirty="0">
                          <a:latin typeface="system-ui"/>
                        </a:rPr>
                        <a:t>None</a:t>
                      </a:r>
                    </a:p>
                  </a:txBody>
                  <a:tcPr/>
                </a:tc>
                <a:tc>
                  <a:txBody>
                    <a:bodyPr/>
                    <a:lstStyle/>
                    <a:p>
                      <a:pPr algn="ctr"/>
                      <a:r>
                        <a:rPr lang="en-US" b="0" dirty="0">
                          <a:solidFill>
                            <a:srgbClr val="1B3139"/>
                          </a:solidFill>
                          <a:effectLst/>
                          <a:latin typeface="system-ui"/>
                        </a:rPr>
                        <a:t>Fast, cost-effective, no training required</a:t>
                      </a:r>
                      <a:endParaRPr lang="en-US" dirty="0">
                        <a:latin typeface="system-ui"/>
                      </a:endParaRPr>
                    </a:p>
                  </a:txBody>
                  <a:tcPr/>
                </a:tc>
                <a:tc>
                  <a:txBody>
                    <a:bodyPr/>
                    <a:lstStyle/>
                    <a:p>
                      <a:pPr algn="ctr"/>
                      <a:r>
                        <a:rPr lang="en-US" b="0" dirty="0">
                          <a:solidFill>
                            <a:srgbClr val="1B3139"/>
                          </a:solidFill>
                          <a:effectLst/>
                          <a:latin typeface="system-ui"/>
                        </a:rPr>
                        <a:t>Less control than fine-tuning</a:t>
                      </a:r>
                      <a:endParaRPr lang="en-US" dirty="0">
                        <a:latin typeface="system-ui"/>
                      </a:endParaRPr>
                    </a:p>
                  </a:txBody>
                  <a:tcPr/>
                </a:tc>
                <a:extLst>
                  <a:ext uri="{0D108BD9-81ED-4DB2-BD59-A6C34878D82A}">
                    <a16:rowId xmlns:a16="http://schemas.microsoft.com/office/drawing/2014/main" val="1755206930"/>
                  </a:ext>
                </a:extLst>
              </a:tr>
              <a:tr h="1270389">
                <a:tc>
                  <a:txBody>
                    <a:bodyPr/>
                    <a:lstStyle/>
                    <a:p>
                      <a:pPr algn="ctr"/>
                      <a:r>
                        <a:rPr lang="en-US" sz="1800" b="1" kern="1200" dirty="0">
                          <a:solidFill>
                            <a:schemeClr val="dk1"/>
                          </a:solidFill>
                          <a:effectLst/>
                          <a:latin typeface="system-ui"/>
                        </a:rPr>
                        <a:t>Retrieval Augmented Generation</a:t>
                      </a:r>
                      <a:endParaRPr lang="en-US" b="1" dirty="0">
                        <a:latin typeface="system-ui"/>
                      </a:endParaRPr>
                    </a:p>
                  </a:txBody>
                  <a:tcPr>
                    <a:solidFill>
                      <a:schemeClr val="accent1">
                        <a:lumMod val="60000"/>
                        <a:lumOff val="40000"/>
                      </a:schemeClr>
                    </a:solidFill>
                  </a:tcPr>
                </a:tc>
                <a:tc>
                  <a:txBody>
                    <a:bodyPr/>
                    <a:lstStyle/>
                    <a:p>
                      <a:pPr algn="ctr" fontAlgn="t"/>
                      <a:r>
                        <a:rPr lang="en-US" dirty="0">
                          <a:effectLst/>
                          <a:latin typeface="system-ui"/>
                        </a:rPr>
                        <a:t>Combining an LLM with external knowledge retrieval </a:t>
                      </a:r>
                    </a:p>
                  </a:txBody>
                  <a:tcPr marL="76200" marR="76200" marT="76200" marB="76200"/>
                </a:tc>
                <a:tc>
                  <a:txBody>
                    <a:bodyPr/>
                    <a:lstStyle/>
                    <a:p>
                      <a:pPr algn="ctr" fontAlgn="t"/>
                      <a:r>
                        <a:rPr lang="en-US" dirty="0">
                          <a:effectLst/>
                          <a:latin typeface="system-ui"/>
                        </a:rPr>
                        <a:t>Dynamic datasets and external knowledge</a:t>
                      </a:r>
                    </a:p>
                  </a:txBody>
                  <a:tcPr marL="76200" marR="76200" marT="76200" marB="76200"/>
                </a:tc>
                <a:tc>
                  <a:txBody>
                    <a:bodyPr/>
                    <a:lstStyle/>
                    <a:p>
                      <a:pPr algn="ctr"/>
                      <a:r>
                        <a:rPr lang="en-US" b="0" dirty="0">
                          <a:solidFill>
                            <a:srgbClr val="1B3139"/>
                          </a:solidFill>
                          <a:effectLst/>
                          <a:latin typeface="system-ui"/>
                        </a:rPr>
                        <a:t>External knowledge base or database (e.g., vector database) </a:t>
                      </a:r>
                      <a:endParaRPr lang="en-US" dirty="0">
                        <a:latin typeface="system-ui"/>
                      </a:endParaRPr>
                    </a:p>
                  </a:txBody>
                  <a:tcPr/>
                </a:tc>
                <a:tc>
                  <a:txBody>
                    <a:bodyPr/>
                    <a:lstStyle/>
                    <a:p>
                      <a:pPr algn="ctr"/>
                      <a:r>
                        <a:rPr lang="en-US" b="0" dirty="0">
                          <a:solidFill>
                            <a:srgbClr val="1B3139"/>
                          </a:solidFill>
                          <a:effectLst/>
                          <a:latin typeface="system-ui"/>
                        </a:rPr>
                        <a:t>Dynamically updated context, enhanced accuracy</a:t>
                      </a:r>
                      <a:endParaRPr lang="en-US" dirty="0">
                        <a:latin typeface="system-ui"/>
                      </a:endParaRPr>
                    </a:p>
                  </a:txBody>
                  <a:tcPr/>
                </a:tc>
                <a:tc>
                  <a:txBody>
                    <a:bodyPr/>
                    <a:lstStyle/>
                    <a:p>
                      <a:pPr algn="ctr"/>
                      <a:r>
                        <a:rPr lang="en-US" b="0" dirty="0">
                          <a:solidFill>
                            <a:srgbClr val="1B3139"/>
                          </a:solidFill>
                          <a:effectLst/>
                          <a:latin typeface="system-ui"/>
                        </a:rPr>
                        <a:t>Increases prompt length and inference computation</a:t>
                      </a:r>
                      <a:endParaRPr lang="en-US" dirty="0">
                        <a:latin typeface="system-ui"/>
                      </a:endParaRPr>
                    </a:p>
                  </a:txBody>
                  <a:tcPr/>
                </a:tc>
                <a:extLst>
                  <a:ext uri="{0D108BD9-81ED-4DB2-BD59-A6C34878D82A}">
                    <a16:rowId xmlns:a16="http://schemas.microsoft.com/office/drawing/2014/main" val="3010933579"/>
                  </a:ext>
                </a:extLst>
              </a:tr>
              <a:tr h="1270389">
                <a:tc>
                  <a:txBody>
                    <a:bodyPr/>
                    <a:lstStyle/>
                    <a:p>
                      <a:pPr algn="ctr" fontAlgn="t"/>
                      <a:r>
                        <a:rPr lang="en-US" b="1" dirty="0">
                          <a:effectLst/>
                          <a:latin typeface="system-ui"/>
                        </a:rPr>
                        <a:t>Fine-tuning</a:t>
                      </a:r>
                    </a:p>
                  </a:txBody>
                  <a:tcPr marL="76200" marR="76200" marT="76200" marB="76200">
                    <a:solidFill>
                      <a:schemeClr val="accent1">
                        <a:lumMod val="75000"/>
                      </a:schemeClr>
                    </a:solidFill>
                  </a:tcPr>
                </a:tc>
                <a:tc>
                  <a:txBody>
                    <a:bodyPr/>
                    <a:lstStyle/>
                    <a:p>
                      <a:pPr algn="ctr" fontAlgn="t"/>
                      <a:r>
                        <a:rPr lang="en-US" dirty="0">
                          <a:effectLst/>
                          <a:latin typeface="system-ui"/>
                        </a:rPr>
                        <a:t>Adapting a pretrained LLM to specific datasets or domains</a:t>
                      </a:r>
                    </a:p>
                  </a:txBody>
                  <a:tcPr marL="76200" marR="76200" marT="76200" marB="76200"/>
                </a:tc>
                <a:tc>
                  <a:txBody>
                    <a:bodyPr/>
                    <a:lstStyle/>
                    <a:p>
                      <a:pPr algn="ctr" fontAlgn="t"/>
                      <a:r>
                        <a:rPr lang="en-US" dirty="0">
                          <a:effectLst/>
                          <a:latin typeface="system-ui"/>
                        </a:rPr>
                        <a:t>Domain or task specialization</a:t>
                      </a:r>
                    </a:p>
                  </a:txBody>
                  <a:tcPr marL="76200" marR="76200" marT="76200" marB="76200"/>
                </a:tc>
                <a:tc>
                  <a:txBody>
                    <a:bodyPr/>
                    <a:lstStyle/>
                    <a:p>
                      <a:pPr algn="ctr"/>
                      <a:r>
                        <a:rPr lang="en-US" b="0" dirty="0">
                          <a:solidFill>
                            <a:srgbClr val="1B3139"/>
                          </a:solidFill>
                          <a:effectLst/>
                          <a:latin typeface="system-ui"/>
                        </a:rPr>
                        <a:t>Thousands of domain-specific or instruction examples</a:t>
                      </a:r>
                      <a:endParaRPr lang="en-US" dirty="0">
                        <a:latin typeface="system-ui"/>
                      </a:endParaRPr>
                    </a:p>
                  </a:txBody>
                  <a:tcPr/>
                </a:tc>
                <a:tc>
                  <a:txBody>
                    <a:bodyPr/>
                    <a:lstStyle/>
                    <a:p>
                      <a:pPr algn="ctr"/>
                      <a:r>
                        <a:rPr lang="en-US" b="0" dirty="0">
                          <a:solidFill>
                            <a:srgbClr val="1B3139"/>
                          </a:solidFill>
                          <a:effectLst/>
                          <a:latin typeface="system-ui"/>
                        </a:rPr>
                        <a:t>Granular control, high specialization</a:t>
                      </a:r>
                      <a:endParaRPr lang="en-US" dirty="0">
                        <a:latin typeface="system-ui"/>
                      </a:endParaRPr>
                    </a:p>
                  </a:txBody>
                  <a:tcPr/>
                </a:tc>
                <a:tc>
                  <a:txBody>
                    <a:bodyPr/>
                    <a:lstStyle/>
                    <a:p>
                      <a:pPr algn="ctr"/>
                      <a:r>
                        <a:rPr lang="en-US" b="0" dirty="0">
                          <a:solidFill>
                            <a:srgbClr val="1B3139"/>
                          </a:solidFill>
                          <a:effectLst/>
                          <a:latin typeface="system-ui"/>
                        </a:rPr>
                        <a:t>Requires labeled data, computational cost</a:t>
                      </a:r>
                      <a:endParaRPr lang="en-US" dirty="0">
                        <a:latin typeface="system-ui"/>
                      </a:endParaRPr>
                    </a:p>
                  </a:txBody>
                  <a:tcPr/>
                </a:tc>
                <a:extLst>
                  <a:ext uri="{0D108BD9-81ED-4DB2-BD59-A6C34878D82A}">
                    <a16:rowId xmlns:a16="http://schemas.microsoft.com/office/drawing/2014/main" val="1532615945"/>
                  </a:ext>
                </a:extLst>
              </a:tr>
              <a:tr h="1055400">
                <a:tc>
                  <a:txBody>
                    <a:bodyPr/>
                    <a:lstStyle/>
                    <a:p>
                      <a:pPr algn="ctr"/>
                      <a:r>
                        <a:rPr lang="en-US" sz="1800" b="1" kern="1200" dirty="0">
                          <a:solidFill>
                            <a:schemeClr val="dk1"/>
                          </a:solidFill>
                          <a:effectLst/>
                          <a:latin typeface="system-ui"/>
                        </a:rPr>
                        <a:t>Pretraining</a:t>
                      </a:r>
                      <a:endParaRPr lang="en-US" b="1" dirty="0">
                        <a:latin typeface="system-ui"/>
                      </a:endParaRPr>
                    </a:p>
                  </a:txBody>
                  <a:tcPr>
                    <a:solidFill>
                      <a:schemeClr val="accent1">
                        <a:lumMod val="50000"/>
                      </a:schemeClr>
                    </a:solidFill>
                  </a:tcPr>
                </a:tc>
                <a:tc>
                  <a:txBody>
                    <a:bodyPr/>
                    <a:lstStyle/>
                    <a:p>
                      <a:pPr algn="ctr" fontAlgn="t"/>
                      <a:r>
                        <a:rPr lang="en-US" dirty="0">
                          <a:effectLst/>
                          <a:latin typeface="system-ui"/>
                        </a:rPr>
                        <a:t>Training an LLM from scratch</a:t>
                      </a:r>
                    </a:p>
                  </a:txBody>
                  <a:tcPr marL="76200" marR="76200" marT="76200" marB="76200"/>
                </a:tc>
                <a:tc>
                  <a:txBody>
                    <a:bodyPr/>
                    <a:lstStyle/>
                    <a:p>
                      <a:pPr algn="ctr" fontAlgn="t"/>
                      <a:r>
                        <a:rPr lang="en-US" dirty="0">
                          <a:effectLst/>
                          <a:latin typeface="system-ui"/>
                        </a:rPr>
                        <a:t>Unique tasks or domain-specific corpora</a:t>
                      </a:r>
                    </a:p>
                  </a:txBody>
                  <a:tcPr marL="76200" marR="76200" marT="76200" marB="76200"/>
                </a:tc>
                <a:tc>
                  <a:txBody>
                    <a:bodyPr/>
                    <a:lstStyle/>
                    <a:p>
                      <a:pPr algn="ctr"/>
                      <a:r>
                        <a:rPr lang="en-US" b="0" dirty="0">
                          <a:solidFill>
                            <a:srgbClr val="1B3139"/>
                          </a:solidFill>
                          <a:effectLst/>
                          <a:latin typeface="system-ui"/>
                        </a:rPr>
                        <a:t>Large datasets (billions to trillions of tokens)</a:t>
                      </a:r>
                      <a:endParaRPr lang="en-US" dirty="0">
                        <a:latin typeface="system-ui"/>
                      </a:endParaRPr>
                    </a:p>
                  </a:txBody>
                  <a:tcPr/>
                </a:tc>
                <a:tc>
                  <a:txBody>
                    <a:bodyPr/>
                    <a:lstStyle/>
                    <a:p>
                      <a:pPr algn="ctr"/>
                      <a:r>
                        <a:rPr lang="en-US" b="0" dirty="0">
                          <a:solidFill>
                            <a:srgbClr val="1B3139"/>
                          </a:solidFill>
                          <a:effectLst/>
                          <a:latin typeface="system-ui"/>
                        </a:rPr>
                        <a:t>Maximum control, tailored for specific needs</a:t>
                      </a:r>
                      <a:endParaRPr lang="en-US" dirty="0">
                        <a:latin typeface="system-ui"/>
                      </a:endParaRPr>
                    </a:p>
                  </a:txBody>
                  <a:tcPr/>
                </a:tc>
                <a:tc>
                  <a:txBody>
                    <a:bodyPr/>
                    <a:lstStyle/>
                    <a:p>
                      <a:pPr algn="ctr"/>
                      <a:r>
                        <a:rPr lang="en-US" b="0" dirty="0">
                          <a:solidFill>
                            <a:srgbClr val="1B3139"/>
                          </a:solidFill>
                          <a:effectLst/>
                          <a:latin typeface="system-ui"/>
                        </a:rPr>
                        <a:t>Extremely resource-intensive</a:t>
                      </a:r>
                      <a:endParaRPr lang="en-US" dirty="0">
                        <a:latin typeface="system-ui"/>
                      </a:endParaRPr>
                    </a:p>
                  </a:txBody>
                  <a:tcPr/>
                </a:tc>
                <a:extLst>
                  <a:ext uri="{0D108BD9-81ED-4DB2-BD59-A6C34878D82A}">
                    <a16:rowId xmlns:a16="http://schemas.microsoft.com/office/drawing/2014/main" val="2348116091"/>
                  </a:ext>
                </a:extLst>
              </a:tr>
            </a:tbl>
          </a:graphicData>
        </a:graphic>
      </p:graphicFrame>
      <p:sp>
        <p:nvSpPr>
          <p:cNvPr id="15" name="Subtitle 2">
            <a:extLst>
              <a:ext uri="{FF2B5EF4-FFF2-40B4-BE49-F238E27FC236}">
                <a16:creationId xmlns:a16="http://schemas.microsoft.com/office/drawing/2014/main" id="{0350B401-03C6-4487-BB27-80B4300C19DE}"/>
              </a:ext>
            </a:extLst>
          </p:cNvPr>
          <p:cNvSpPr txBox="1">
            <a:spLocks/>
          </p:cNvSpPr>
          <p:nvPr/>
        </p:nvSpPr>
        <p:spPr>
          <a:xfrm>
            <a:off x="420838" y="6386362"/>
            <a:ext cx="11492562" cy="544362"/>
          </a:xfrm>
          <a:prstGeom prst="rect">
            <a:avLst/>
          </a:prstGeom>
          <a:noFill/>
        </p:spPr>
        <p:txBody>
          <a:bodyPr vert="horz" lIns="0" tIns="0" rIns="0" bIns="0" rtlCol="0">
            <a:noAutofit/>
          </a:bodyPr>
          <a:lstStyle>
            <a:lvl1pPr marL="0" indent="0" algn="ctr" defTabSz="914400" rtl="0" eaLnBrk="1" latinLnBrk="0" hangingPunct="1">
              <a:lnSpc>
                <a:spcPct val="100000"/>
              </a:lnSpc>
              <a:spcBef>
                <a:spcPts val="1000"/>
              </a:spcBef>
              <a:buClr>
                <a:schemeClr val="accent1"/>
              </a:buClr>
              <a:buFont typeface="Courier New" panose="02070309020205020404" pitchFamily="49" charset="0"/>
              <a:buNone/>
              <a:defRPr sz="2400" b="0" i="0" kern="1200" cap="none"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accent1"/>
              </a:buClr>
              <a:buFont typeface="Courier New" panose="02070309020205020404" pitchFamily="49" charset="0"/>
              <a:buNone/>
              <a:defRPr sz="2000" b="0" i="0" kern="1200" baseline="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Courier New" panose="02070309020205020404" pitchFamily="49" charset="0"/>
              <a:buNone/>
              <a:defRPr sz="1800" b="0" i="0" kern="1200" baseline="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b="1" dirty="0">
                <a:latin typeface="system-ui"/>
              </a:rPr>
              <a:t>Table 1.1. </a:t>
            </a:r>
            <a:r>
              <a:rPr lang="en-US" sz="2200" dirty="0">
                <a:latin typeface="system-ui"/>
              </a:rPr>
              <a:t>Which Method is The Best (Prompt Engineering, RAG, Fine-tuning, Pretrain) [10]</a:t>
            </a:r>
          </a:p>
        </p:txBody>
      </p:sp>
    </p:spTree>
    <p:extLst>
      <p:ext uri="{BB962C8B-B14F-4D97-AF65-F5344CB8AC3E}">
        <p14:creationId xmlns:p14="http://schemas.microsoft.com/office/powerpoint/2010/main" val="3604630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D84F6-DF4C-42E6-A8F9-A84EC5CEFF37}"/>
              </a:ext>
            </a:extLst>
          </p:cNvPr>
          <p:cNvSpPr>
            <a:spLocks noGrp="1"/>
          </p:cNvSpPr>
          <p:nvPr>
            <p:ph type="title"/>
          </p:nvPr>
        </p:nvSpPr>
        <p:spPr>
          <a:xfrm>
            <a:off x="7556500" y="1038860"/>
            <a:ext cx="4191000" cy="2174240"/>
          </a:xfrm>
        </p:spPr>
        <p:txBody>
          <a:bodyPr/>
          <a:lstStyle/>
          <a:p>
            <a:r>
              <a:rPr lang="en-US" b="1" i="0" dirty="0">
                <a:solidFill>
                  <a:srgbClr val="1B3139"/>
                </a:solidFill>
                <a:effectLst/>
                <a:latin typeface="system-ui"/>
              </a:rPr>
              <a:t>What is a reference architecture for RAG application?</a:t>
            </a:r>
            <a:br>
              <a:rPr lang="en-US" b="1" i="0" dirty="0">
                <a:solidFill>
                  <a:srgbClr val="1B3139"/>
                </a:solidFill>
                <a:effectLst/>
                <a:latin typeface="DM Sans"/>
              </a:rPr>
            </a:br>
            <a:br>
              <a:rPr lang="en-US" dirty="0"/>
            </a:br>
            <a:endParaRPr lang="en-US" dirty="0"/>
          </a:p>
        </p:txBody>
      </p:sp>
      <p:sp>
        <p:nvSpPr>
          <p:cNvPr id="5" name="TextBox 4">
            <a:extLst>
              <a:ext uri="{FF2B5EF4-FFF2-40B4-BE49-F238E27FC236}">
                <a16:creationId xmlns:a16="http://schemas.microsoft.com/office/drawing/2014/main" id="{3955427D-2F6A-4D9D-9BBC-518FBBC9E48D}"/>
              </a:ext>
            </a:extLst>
          </p:cNvPr>
          <p:cNvSpPr txBox="1"/>
          <p:nvPr/>
        </p:nvSpPr>
        <p:spPr>
          <a:xfrm>
            <a:off x="7480300" y="3644900"/>
            <a:ext cx="4394200" cy="2885405"/>
          </a:xfrm>
          <a:prstGeom prst="rect">
            <a:avLst/>
          </a:prstGeom>
          <a:noFill/>
        </p:spPr>
        <p:txBody>
          <a:bodyPr wrap="square">
            <a:spAutoFit/>
          </a:bodyPr>
          <a:lstStyle/>
          <a:p>
            <a:pPr algn="just"/>
            <a:r>
              <a:rPr lang="en-US" sz="2250" b="0" i="0" dirty="0">
                <a:solidFill>
                  <a:srgbClr val="1B3139"/>
                </a:solidFill>
                <a:effectLst/>
                <a:latin typeface="DM Sans"/>
              </a:rPr>
              <a:t>There are many ways to implement a retrieval augmented generation system, depending on specific needs and data nuances. Below is one commonly adopted workflow to provide a foundational understanding of the process [10].</a:t>
            </a:r>
          </a:p>
          <a:p>
            <a:pPr algn="just"/>
            <a:endParaRPr lang="en-US" sz="2400" b="0" i="0" dirty="0">
              <a:solidFill>
                <a:srgbClr val="1B3139"/>
              </a:solidFill>
              <a:effectLst/>
              <a:latin typeface="DM Sans"/>
            </a:endParaRPr>
          </a:p>
        </p:txBody>
      </p:sp>
      <p:sp>
        <p:nvSpPr>
          <p:cNvPr id="9" name="Content Placeholder 7">
            <a:extLst>
              <a:ext uri="{FF2B5EF4-FFF2-40B4-BE49-F238E27FC236}">
                <a16:creationId xmlns:a16="http://schemas.microsoft.com/office/drawing/2014/main" id="{0CA57670-0070-403C-85B5-D792E2ADB1EC}"/>
              </a:ext>
            </a:extLst>
          </p:cNvPr>
          <p:cNvSpPr txBox="1">
            <a:spLocks/>
          </p:cNvSpPr>
          <p:nvPr/>
        </p:nvSpPr>
        <p:spPr>
          <a:xfrm>
            <a:off x="530860" y="3632200"/>
            <a:ext cx="6263640" cy="3046988"/>
          </a:xfrm>
          <a:prstGeom prst="rect">
            <a:avLst/>
          </a:prstGeom>
          <a:noFill/>
        </p:spPr>
        <p:txBody>
          <a:bodyPr vert="horz" lIns="91440" tIns="45720" rIns="91440" bIns="45720" rtlCol="0" anchor="t">
            <a:normAutofit/>
          </a:bodyPr>
          <a:lstStyle>
            <a:lvl1pPr marL="228600" indent="-457200" algn="l" defTabSz="914400" rtl="0" eaLnBrk="1" latinLnBrk="0" hangingPunct="1">
              <a:lnSpc>
                <a:spcPct val="100000"/>
              </a:lnSpc>
              <a:spcBef>
                <a:spcPts val="1000"/>
              </a:spcBef>
              <a:buClr>
                <a:schemeClr val="accent1"/>
              </a:buClr>
              <a:buFont typeface="Courier New" panose="02070309020205020404" pitchFamily="49" charset="0"/>
              <a:buChar char="o"/>
              <a:defRPr sz="2400" b="0" i="0" kern="1200" cap="none" baseline="0">
                <a:solidFill>
                  <a:schemeClr val="tx1"/>
                </a:solidFill>
                <a:latin typeface="+mn-lt"/>
                <a:ea typeface="+mn-ea"/>
                <a:cs typeface="+mn-cs"/>
              </a:defRPr>
            </a:lvl1pPr>
            <a:lvl2pPr marL="685800" indent="-457200" algn="l" defTabSz="914400" rtl="0" eaLnBrk="1" latinLnBrk="0" hangingPunct="1">
              <a:lnSpc>
                <a:spcPct val="100000"/>
              </a:lnSpc>
              <a:spcBef>
                <a:spcPts val="500"/>
              </a:spcBef>
              <a:buClr>
                <a:schemeClr val="accent1"/>
              </a:buClr>
              <a:buFont typeface="Courier New" panose="02070309020205020404" pitchFamily="49" charset="0"/>
              <a:buChar char="o"/>
              <a:defRPr sz="2000" b="0" i="0" kern="1200" baseline="0">
                <a:solidFill>
                  <a:schemeClr val="tx1"/>
                </a:solidFill>
                <a:latin typeface="+mn-lt"/>
                <a:ea typeface="+mn-ea"/>
                <a:cs typeface="+mn-cs"/>
              </a:defRPr>
            </a:lvl2pPr>
            <a:lvl3pPr marL="1143000" indent="-457200" algn="l" defTabSz="914400" rtl="0" eaLnBrk="1" latinLnBrk="0" hangingPunct="1">
              <a:lnSpc>
                <a:spcPct val="100000"/>
              </a:lnSpc>
              <a:spcBef>
                <a:spcPts val="500"/>
              </a:spcBef>
              <a:buClr>
                <a:schemeClr val="accent1"/>
              </a:buClr>
              <a:buFont typeface="Courier New" panose="02070309020205020404" pitchFamily="49" charset="0"/>
              <a:buChar char="o"/>
              <a:defRPr sz="1800" b="0" i="0" kern="1200" baseline="0">
                <a:solidFill>
                  <a:schemeClr val="tx1"/>
                </a:solidFill>
                <a:latin typeface="+mn-lt"/>
                <a:ea typeface="+mn-ea"/>
                <a:cs typeface="+mn-cs"/>
              </a:defRPr>
            </a:lvl3pPr>
            <a:lvl4pPr marL="1600200" indent="-457200" algn="l" defTabSz="914400" rtl="0" eaLnBrk="1" latinLnBrk="0" hangingPunct="1">
              <a:lnSpc>
                <a:spcPct val="100000"/>
              </a:lnSpc>
              <a:spcBef>
                <a:spcPts val="500"/>
              </a:spcBef>
              <a:buClr>
                <a:schemeClr val="accent1"/>
              </a:buClr>
              <a:buFont typeface="Courier New" panose="02070309020205020404" pitchFamily="49" charset="0"/>
              <a:buChar char="o"/>
              <a:defRPr sz="1600" b="0" i="0" kern="1200" baseline="0">
                <a:solidFill>
                  <a:schemeClr val="tx1"/>
                </a:solidFill>
                <a:latin typeface="+mn-lt"/>
                <a:ea typeface="+mn-ea"/>
                <a:cs typeface="+mn-cs"/>
              </a:defRPr>
            </a:lvl4pPr>
            <a:lvl5pPr marL="2057400" indent="-457200" algn="l" defTabSz="914400" rtl="0" eaLnBrk="1" latinLnBrk="0" hangingPunct="1">
              <a:lnSpc>
                <a:spcPct val="100000"/>
              </a:lnSpc>
              <a:spcBef>
                <a:spcPts val="500"/>
              </a:spcBef>
              <a:buClr>
                <a:schemeClr val="accent1"/>
              </a:buClr>
              <a:buFont typeface="Courier New" panose="02070309020205020404" pitchFamily="49" charset="0"/>
              <a:buChar char="o"/>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Courier New" panose="02070309020205020404" pitchFamily="49" charset="0"/>
              <a:buNone/>
            </a:pPr>
            <a:r>
              <a:rPr lang="en-US" dirty="0">
                <a:latin typeface="system-ui"/>
              </a:rPr>
              <a:t>There are four architectural patterns on the previous slide to consider when customizing an LLM application with your organization's data. These techniques are outlined below and are not mutually exclusive. Rather, they can (and should) be combined to take advantage of the strengths of each [10].</a:t>
            </a:r>
          </a:p>
          <a:p>
            <a:pPr algn="just"/>
            <a:endParaRPr lang="en-US" dirty="0">
              <a:latin typeface="system-ui"/>
            </a:endParaRPr>
          </a:p>
          <a:p>
            <a:pPr algn="just"/>
            <a:endParaRPr lang="en-US" dirty="0">
              <a:latin typeface="system-ui"/>
            </a:endParaRPr>
          </a:p>
        </p:txBody>
      </p:sp>
      <p:sp>
        <p:nvSpPr>
          <p:cNvPr id="10" name="TextBox 9">
            <a:extLst>
              <a:ext uri="{FF2B5EF4-FFF2-40B4-BE49-F238E27FC236}">
                <a16:creationId xmlns:a16="http://schemas.microsoft.com/office/drawing/2014/main" id="{FD07DB08-EBF3-4A1F-BC03-A2A0B4220D75}"/>
              </a:ext>
            </a:extLst>
          </p:cNvPr>
          <p:cNvSpPr txBox="1"/>
          <p:nvPr/>
        </p:nvSpPr>
        <p:spPr>
          <a:xfrm>
            <a:off x="530860" y="874236"/>
            <a:ext cx="5920740" cy="3046988"/>
          </a:xfrm>
          <a:prstGeom prst="rect">
            <a:avLst/>
          </a:prstGeom>
          <a:noFill/>
        </p:spPr>
        <p:txBody>
          <a:bodyPr wrap="square">
            <a:spAutoFit/>
          </a:bodyPr>
          <a:lstStyle/>
          <a:p>
            <a:pPr algn="just"/>
            <a:r>
              <a:rPr lang="en-US" sz="3200" b="1" dirty="0">
                <a:latin typeface="system-ui"/>
              </a:rPr>
              <a:t>When I want to customize my LLM with data, what are all the options and which method is the best (prompt engineering vs. RAG vs. fine-tune vs. pretrain)?</a:t>
            </a:r>
          </a:p>
          <a:p>
            <a:endParaRPr lang="en-US" sz="3200" dirty="0">
              <a:latin typeface="system-ui"/>
            </a:endParaRPr>
          </a:p>
        </p:txBody>
      </p:sp>
    </p:spTree>
    <p:extLst>
      <p:ext uri="{BB962C8B-B14F-4D97-AF65-F5344CB8AC3E}">
        <p14:creationId xmlns:p14="http://schemas.microsoft.com/office/powerpoint/2010/main" val="4269526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0A9C4-0D5C-4643-A8D0-1AA008265D2A}"/>
              </a:ext>
            </a:extLst>
          </p:cNvPr>
          <p:cNvSpPr>
            <a:spLocks noGrp="1"/>
          </p:cNvSpPr>
          <p:nvPr>
            <p:ph type="title"/>
          </p:nvPr>
        </p:nvSpPr>
        <p:spPr/>
        <p:txBody>
          <a:bodyPr/>
          <a:lstStyle/>
          <a:p>
            <a:endParaRPr lang="en-US"/>
          </a:p>
        </p:txBody>
      </p:sp>
      <p:sp>
        <p:nvSpPr>
          <p:cNvPr id="3" name="Table Placeholder 2">
            <a:extLst>
              <a:ext uri="{FF2B5EF4-FFF2-40B4-BE49-F238E27FC236}">
                <a16:creationId xmlns:a16="http://schemas.microsoft.com/office/drawing/2014/main" id="{39100E0E-6FA6-4A2F-9D82-207980725029}"/>
              </a:ext>
            </a:extLst>
          </p:cNvPr>
          <p:cNvSpPr>
            <a:spLocks noGrp="1"/>
          </p:cNvSpPr>
          <p:nvPr>
            <p:ph type="tbl" sz="quarter" idx="13"/>
          </p:nvPr>
        </p:nvSpPr>
        <p:spPr/>
      </p:sp>
      <p:pic>
        <p:nvPicPr>
          <p:cNvPr id="5" name="Picture 4">
            <a:extLst>
              <a:ext uri="{FF2B5EF4-FFF2-40B4-BE49-F238E27FC236}">
                <a16:creationId xmlns:a16="http://schemas.microsoft.com/office/drawing/2014/main" id="{8B7FCE3F-7470-4A06-A29A-B700B85AE4D7}"/>
              </a:ext>
            </a:extLst>
          </p:cNvPr>
          <p:cNvPicPr>
            <a:picLocks noChangeAspect="1"/>
          </p:cNvPicPr>
          <p:nvPr/>
        </p:nvPicPr>
        <p:blipFill>
          <a:blip r:embed="rId2"/>
          <a:stretch>
            <a:fillRect/>
          </a:stretch>
        </p:blipFill>
        <p:spPr>
          <a:xfrm>
            <a:off x="609236" y="408479"/>
            <a:ext cx="10461535" cy="5992061"/>
          </a:xfrm>
          <a:prstGeom prst="rect">
            <a:avLst/>
          </a:prstGeom>
        </p:spPr>
      </p:pic>
      <p:sp>
        <p:nvSpPr>
          <p:cNvPr id="6" name="Subtitle 2">
            <a:extLst>
              <a:ext uri="{FF2B5EF4-FFF2-40B4-BE49-F238E27FC236}">
                <a16:creationId xmlns:a16="http://schemas.microsoft.com/office/drawing/2014/main" id="{103776FB-9362-4ADC-BBC3-F1C46DEF2718}"/>
              </a:ext>
            </a:extLst>
          </p:cNvPr>
          <p:cNvSpPr txBox="1">
            <a:spLocks/>
          </p:cNvSpPr>
          <p:nvPr/>
        </p:nvSpPr>
        <p:spPr>
          <a:xfrm>
            <a:off x="3055335" y="6489966"/>
            <a:ext cx="6184512" cy="440310"/>
          </a:xfrm>
          <a:prstGeom prst="rect">
            <a:avLst/>
          </a:prstGeom>
          <a:noFill/>
        </p:spPr>
        <p:txBody>
          <a:bodyPr vert="horz" lIns="0" tIns="0" rIns="0" bIns="0" rtlCol="0">
            <a:noAutofit/>
          </a:bodyPr>
          <a:lstStyle>
            <a:lvl1pPr marL="0" indent="0" algn="ctr" defTabSz="914400" rtl="0" eaLnBrk="1" latinLnBrk="0" hangingPunct="1">
              <a:lnSpc>
                <a:spcPct val="100000"/>
              </a:lnSpc>
              <a:spcBef>
                <a:spcPts val="1000"/>
              </a:spcBef>
              <a:buClr>
                <a:schemeClr val="accent1"/>
              </a:buClr>
              <a:buFont typeface="Courier New" panose="02070309020205020404" pitchFamily="49" charset="0"/>
              <a:buNone/>
              <a:defRPr sz="2400" b="0" i="0" kern="1200" cap="none"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accent1"/>
              </a:buClr>
              <a:buFont typeface="Courier New" panose="02070309020205020404" pitchFamily="49" charset="0"/>
              <a:buNone/>
              <a:defRPr sz="2000" b="0" i="0" kern="1200" baseline="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Courier New" panose="02070309020205020404" pitchFamily="49" charset="0"/>
              <a:buNone/>
              <a:defRPr sz="1800" b="0" i="0" kern="1200" baseline="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Courier New" panose="02070309020205020404" pitchFamily="49" charset="0"/>
              <a:buNone/>
              <a:defRPr sz="1600" b="0" i="0" kern="1200" baseline="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b="1" dirty="0">
                <a:latin typeface="system-ui"/>
              </a:rPr>
              <a:t>Figure 6.2. </a:t>
            </a:r>
            <a:r>
              <a:rPr lang="en-US" sz="2200" dirty="0">
                <a:latin typeface="system-ui"/>
              </a:rPr>
              <a:t>Overview of RAG [12]</a:t>
            </a:r>
          </a:p>
        </p:txBody>
      </p:sp>
    </p:spTree>
    <p:extLst>
      <p:ext uri="{BB962C8B-B14F-4D97-AF65-F5344CB8AC3E}">
        <p14:creationId xmlns:p14="http://schemas.microsoft.com/office/powerpoint/2010/main" val="3592311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1B209-CEEE-4EF6-8EF6-83CC740BF5E9}"/>
              </a:ext>
            </a:extLst>
          </p:cNvPr>
          <p:cNvSpPr>
            <a:spLocks noGrp="1"/>
          </p:cNvSpPr>
          <p:nvPr>
            <p:ph type="title"/>
          </p:nvPr>
        </p:nvSpPr>
        <p:spPr>
          <a:xfrm>
            <a:off x="1248629" y="214411"/>
            <a:ext cx="5029200" cy="1828800"/>
          </a:xfrm>
        </p:spPr>
        <p:txBody>
          <a:bodyPr/>
          <a:lstStyle/>
          <a:p>
            <a:r>
              <a:rPr lang="en-US" sz="3200" b="1" dirty="0">
                <a:latin typeface="system-ui"/>
                <a:ea typeface="Calibri" panose="020F0502020204030204" pitchFamily="34" charset="0"/>
                <a:cs typeface="Calibri" panose="020F0502020204030204" pitchFamily="34" charset="0"/>
              </a:rPr>
              <a:t>Sources</a:t>
            </a:r>
            <a:br>
              <a:rPr lang="en-US" sz="1600" dirty="0">
                <a:latin typeface="system-ui"/>
                <a:ea typeface="Calibri" panose="020F0502020204030204" pitchFamily="34" charset="0"/>
                <a:cs typeface="Calibri" panose="020F0502020204030204" pitchFamily="34" charset="0"/>
              </a:rPr>
            </a:br>
            <a:endParaRPr lang="en-US" dirty="0">
              <a:latin typeface="system-ui"/>
            </a:endParaRPr>
          </a:p>
        </p:txBody>
      </p:sp>
      <p:sp>
        <p:nvSpPr>
          <p:cNvPr id="4" name="Content Placeholder 3">
            <a:extLst>
              <a:ext uri="{FF2B5EF4-FFF2-40B4-BE49-F238E27FC236}">
                <a16:creationId xmlns:a16="http://schemas.microsoft.com/office/drawing/2014/main" id="{206D6126-F999-4478-BC57-D117BBEDD404}"/>
              </a:ext>
            </a:extLst>
          </p:cNvPr>
          <p:cNvSpPr>
            <a:spLocks noGrp="1"/>
          </p:cNvSpPr>
          <p:nvPr>
            <p:ph sz="half" idx="2"/>
          </p:nvPr>
        </p:nvSpPr>
        <p:spPr>
          <a:xfrm>
            <a:off x="1204816" y="1422575"/>
            <a:ext cx="10432127" cy="5304796"/>
          </a:xfrm>
        </p:spPr>
        <p:txBody>
          <a:bodyPr>
            <a:normAutofit fontScale="92500" lnSpcReduction="20000"/>
          </a:bodyPr>
          <a:lstStyle/>
          <a:p>
            <a:pPr marL="0" indent="0">
              <a:buNone/>
            </a:pPr>
            <a:r>
              <a:rPr lang="en-US" sz="1800" b="1" dirty="0">
                <a:latin typeface="system-ui"/>
                <a:ea typeface="Calibri" panose="020F0502020204030204" pitchFamily="34" charset="0"/>
                <a:cs typeface="Calibri" panose="020F0502020204030204" pitchFamily="34" charset="0"/>
              </a:rPr>
              <a:t>[1]: </a:t>
            </a:r>
            <a:r>
              <a:rPr lang="en-US" dirty="0">
                <a:latin typeface="system-ui"/>
                <a:ea typeface="Calibri" panose="020F0502020204030204" pitchFamily="34" charset="0"/>
                <a:cs typeface="Calibri" panose="020F0502020204030204" pitchFamily="34" charset="0"/>
                <a:hlinkClick r:id="rId2"/>
              </a:rPr>
              <a:t>https://cloud.google.com/learn/what-is-artificial-intelligence</a:t>
            </a:r>
            <a:endParaRPr lang="en-US" dirty="0">
              <a:latin typeface="system-ui"/>
              <a:ea typeface="Calibri" panose="020F0502020204030204" pitchFamily="34" charset="0"/>
              <a:cs typeface="Calibri" panose="020F0502020204030204" pitchFamily="34" charset="0"/>
            </a:endParaRPr>
          </a:p>
          <a:p>
            <a:pPr marL="0" indent="0">
              <a:buNone/>
            </a:pPr>
            <a:r>
              <a:rPr lang="en-US" sz="1800" b="1" dirty="0">
                <a:latin typeface="system-ui"/>
                <a:ea typeface="Calibri" panose="020F0502020204030204" pitchFamily="34" charset="0"/>
                <a:cs typeface="Calibri" panose="020F0502020204030204" pitchFamily="34" charset="0"/>
              </a:rPr>
              <a:t>[2]: </a:t>
            </a:r>
            <a:r>
              <a:rPr lang="en-US" sz="1800" dirty="0">
                <a:latin typeface="system-ui"/>
                <a:ea typeface="Calibri" panose="020F0502020204030204" pitchFamily="34" charset="0"/>
                <a:cs typeface="Calibri" panose="020F0502020204030204" pitchFamily="34" charset="0"/>
                <a:hlinkClick r:id="rId3"/>
              </a:rPr>
              <a:t>https://en.wikipedia.org/wiki/Artificial_intelligence#/media/File:Dall-e_3_(jan_'24)_artificial_intelligence_icon.png</a:t>
            </a:r>
            <a:endParaRPr lang="en-US" sz="1800" dirty="0">
              <a:latin typeface="system-ui"/>
              <a:ea typeface="Calibri" panose="020F0502020204030204" pitchFamily="34" charset="0"/>
              <a:cs typeface="Calibri" panose="020F0502020204030204" pitchFamily="34" charset="0"/>
            </a:endParaRPr>
          </a:p>
          <a:p>
            <a:pPr marL="0" indent="0">
              <a:buNone/>
            </a:pPr>
            <a:r>
              <a:rPr lang="en-US" b="1" dirty="0">
                <a:latin typeface="system-ui"/>
                <a:ea typeface="Calibri" panose="020F0502020204030204" pitchFamily="34" charset="0"/>
                <a:cs typeface="Calibri" panose="020F0502020204030204" pitchFamily="34" charset="0"/>
              </a:rPr>
              <a:t>[3]:</a:t>
            </a:r>
            <a:r>
              <a:rPr lang="en-US" dirty="0">
                <a:latin typeface="system-ui"/>
                <a:ea typeface="Calibri" panose="020F0502020204030204" pitchFamily="34" charset="0"/>
                <a:cs typeface="Calibri" panose="020F0502020204030204" pitchFamily="34" charset="0"/>
              </a:rPr>
              <a:t> </a:t>
            </a:r>
            <a:r>
              <a:rPr lang="en-US" dirty="0">
                <a:latin typeface="system-ui"/>
                <a:ea typeface="Calibri" panose="020F0502020204030204" pitchFamily="34" charset="0"/>
                <a:cs typeface="Calibri" panose="020F0502020204030204" pitchFamily="34" charset="0"/>
                <a:hlinkClick r:id="rId4"/>
              </a:rPr>
              <a:t>https://www.ibm.com/think/topics/machine-learning</a:t>
            </a:r>
            <a:endParaRPr lang="en-US" dirty="0">
              <a:latin typeface="system-ui"/>
              <a:ea typeface="Calibri" panose="020F0502020204030204" pitchFamily="34" charset="0"/>
              <a:cs typeface="Calibri" panose="020F0502020204030204" pitchFamily="34" charset="0"/>
            </a:endParaRPr>
          </a:p>
          <a:p>
            <a:pPr marL="0" indent="0">
              <a:buNone/>
            </a:pPr>
            <a:r>
              <a:rPr lang="en-US" b="1" dirty="0">
                <a:latin typeface="system-ui"/>
                <a:ea typeface="Calibri" panose="020F0502020204030204" pitchFamily="34" charset="0"/>
                <a:cs typeface="Calibri" panose="020F0502020204030204" pitchFamily="34" charset="0"/>
              </a:rPr>
              <a:t>[4]:</a:t>
            </a:r>
            <a:r>
              <a:rPr lang="en-US" dirty="0">
                <a:latin typeface="system-ui"/>
                <a:ea typeface="Calibri" panose="020F0502020204030204" pitchFamily="34" charset="0"/>
                <a:cs typeface="Calibri" panose="020F0502020204030204" pitchFamily="34" charset="0"/>
              </a:rPr>
              <a:t> </a:t>
            </a:r>
            <a:r>
              <a:rPr lang="en-US" dirty="0">
                <a:latin typeface="system-ui"/>
                <a:ea typeface="Calibri" panose="020F0502020204030204" pitchFamily="34" charset="0"/>
                <a:cs typeface="Calibri" panose="020F0502020204030204" pitchFamily="34" charset="0"/>
                <a:hlinkClick r:id="rId5"/>
              </a:rPr>
              <a:t>https://www.geeksforgeeks.org/ml-machine-learning/</a:t>
            </a:r>
            <a:endParaRPr lang="en-US" dirty="0">
              <a:latin typeface="system-ui"/>
              <a:ea typeface="Calibri" panose="020F0502020204030204" pitchFamily="34" charset="0"/>
              <a:cs typeface="Calibri" panose="020F0502020204030204" pitchFamily="34" charset="0"/>
            </a:endParaRPr>
          </a:p>
          <a:p>
            <a:pPr marL="0" indent="0">
              <a:buNone/>
            </a:pPr>
            <a:r>
              <a:rPr lang="en-US" b="1" dirty="0">
                <a:latin typeface="system-ui"/>
                <a:ea typeface="Calibri" panose="020F0502020204030204" pitchFamily="34" charset="0"/>
                <a:cs typeface="Calibri" panose="020F0502020204030204" pitchFamily="34" charset="0"/>
              </a:rPr>
              <a:t>[5]:</a:t>
            </a:r>
            <a:r>
              <a:rPr lang="en-US" dirty="0">
                <a:latin typeface="system-ui"/>
                <a:ea typeface="Calibri" panose="020F0502020204030204" pitchFamily="34" charset="0"/>
                <a:cs typeface="Calibri" panose="020F0502020204030204" pitchFamily="34" charset="0"/>
              </a:rPr>
              <a:t> </a:t>
            </a:r>
            <a:r>
              <a:rPr lang="en-US" dirty="0">
                <a:latin typeface="system-ui"/>
                <a:ea typeface="Calibri" panose="020F0502020204030204" pitchFamily="34" charset="0"/>
                <a:cs typeface="Calibri" panose="020F0502020204030204" pitchFamily="34" charset="0"/>
                <a:hlinkClick r:id="rId6"/>
              </a:rPr>
              <a:t>https://cs231n.github.io/convolutional-networks/</a:t>
            </a:r>
            <a:endParaRPr lang="en-US" dirty="0">
              <a:latin typeface="system-ui"/>
              <a:ea typeface="Calibri" panose="020F0502020204030204" pitchFamily="34" charset="0"/>
              <a:cs typeface="Calibri" panose="020F0502020204030204" pitchFamily="34" charset="0"/>
            </a:endParaRPr>
          </a:p>
          <a:p>
            <a:pPr marL="0" indent="0">
              <a:buNone/>
            </a:pPr>
            <a:r>
              <a:rPr lang="en-US" b="1" dirty="0">
                <a:latin typeface="system-ui"/>
                <a:ea typeface="Calibri" panose="020F0502020204030204" pitchFamily="34" charset="0"/>
                <a:cs typeface="Calibri" panose="020F0502020204030204" pitchFamily="34" charset="0"/>
              </a:rPr>
              <a:t>[6]:</a:t>
            </a:r>
            <a:r>
              <a:rPr lang="en-US" dirty="0">
                <a:latin typeface="system-ui"/>
                <a:ea typeface="Calibri" panose="020F0502020204030204" pitchFamily="34" charset="0"/>
                <a:cs typeface="Calibri" panose="020F0502020204030204" pitchFamily="34" charset="0"/>
              </a:rPr>
              <a:t> </a:t>
            </a:r>
            <a:r>
              <a:rPr lang="en-US" dirty="0">
                <a:latin typeface="system-ui"/>
                <a:ea typeface="Calibri" panose="020F0502020204030204" pitchFamily="34" charset="0"/>
                <a:cs typeface="Calibri" panose="020F0502020204030204" pitchFamily="34" charset="0"/>
                <a:hlinkClick r:id="rId7"/>
              </a:rPr>
              <a:t>https://www.deeplearning.ai/resources/natural-language-processing/</a:t>
            </a:r>
            <a:endParaRPr lang="en-US" dirty="0">
              <a:latin typeface="system-ui"/>
              <a:ea typeface="Calibri" panose="020F0502020204030204" pitchFamily="34" charset="0"/>
              <a:cs typeface="Calibri" panose="020F0502020204030204" pitchFamily="34" charset="0"/>
            </a:endParaRPr>
          </a:p>
          <a:p>
            <a:pPr marL="0" indent="0">
              <a:buNone/>
            </a:pPr>
            <a:r>
              <a:rPr lang="en-US" b="1" dirty="0">
                <a:latin typeface="system-ui"/>
                <a:ea typeface="Calibri" panose="020F0502020204030204" pitchFamily="34" charset="0"/>
                <a:cs typeface="Calibri" panose="020F0502020204030204" pitchFamily="34" charset="0"/>
              </a:rPr>
              <a:t>[7]:</a:t>
            </a:r>
            <a:r>
              <a:rPr lang="en-US" dirty="0">
                <a:latin typeface="system-ui"/>
                <a:ea typeface="Calibri" panose="020F0502020204030204" pitchFamily="34" charset="0"/>
                <a:cs typeface="Calibri" panose="020F0502020204030204" pitchFamily="34" charset="0"/>
              </a:rPr>
              <a:t> </a:t>
            </a:r>
            <a:r>
              <a:rPr lang="en-US" dirty="0">
                <a:latin typeface="system-ui"/>
                <a:ea typeface="Calibri" panose="020F0502020204030204" pitchFamily="34" charset="0"/>
                <a:cs typeface="Calibri" panose="020F0502020204030204" pitchFamily="34" charset="0"/>
                <a:hlinkClick r:id="rId8"/>
              </a:rPr>
              <a:t>https://swimm.io/learn/large-language-models/5-types-of-word-embeddings-and-example-nlp-applications</a:t>
            </a:r>
            <a:endParaRPr lang="en-US" dirty="0">
              <a:latin typeface="system-ui"/>
              <a:ea typeface="Calibri" panose="020F0502020204030204" pitchFamily="34" charset="0"/>
              <a:cs typeface="Calibri" panose="020F0502020204030204" pitchFamily="34" charset="0"/>
            </a:endParaRPr>
          </a:p>
          <a:p>
            <a:pPr marL="0" indent="0">
              <a:buNone/>
            </a:pPr>
            <a:r>
              <a:rPr lang="en-US" b="1" dirty="0">
                <a:latin typeface="system-ui"/>
                <a:ea typeface="Calibri" panose="020F0502020204030204" pitchFamily="34" charset="0"/>
                <a:cs typeface="Calibri" panose="020F0502020204030204" pitchFamily="34" charset="0"/>
              </a:rPr>
              <a:t>[8]:</a:t>
            </a:r>
            <a:r>
              <a:rPr lang="en-US" dirty="0">
                <a:latin typeface="system-ui"/>
                <a:ea typeface="Calibri" panose="020F0502020204030204" pitchFamily="34" charset="0"/>
                <a:cs typeface="Calibri" panose="020F0502020204030204" pitchFamily="34" charset="0"/>
              </a:rPr>
              <a:t> </a:t>
            </a:r>
            <a:r>
              <a:rPr lang="en-US" dirty="0">
                <a:latin typeface="system-ui"/>
                <a:ea typeface="Calibri" panose="020F0502020204030204" pitchFamily="34" charset="0"/>
                <a:cs typeface="Calibri" panose="020F0502020204030204" pitchFamily="34" charset="0"/>
                <a:hlinkClick r:id="rId9"/>
              </a:rPr>
              <a:t>https://www.geeksforgeeks.org/word-embeddings-in-nlp/</a:t>
            </a:r>
            <a:endParaRPr lang="en-US" dirty="0">
              <a:latin typeface="system-ui"/>
              <a:ea typeface="Calibri" panose="020F0502020204030204" pitchFamily="34" charset="0"/>
              <a:cs typeface="Calibri" panose="020F0502020204030204" pitchFamily="34" charset="0"/>
            </a:endParaRPr>
          </a:p>
          <a:p>
            <a:pPr marL="0" indent="0">
              <a:buNone/>
            </a:pPr>
            <a:r>
              <a:rPr lang="en-US" b="1" dirty="0">
                <a:latin typeface="system-ui"/>
                <a:ea typeface="Calibri" panose="020F0502020204030204" pitchFamily="34" charset="0"/>
                <a:cs typeface="Calibri" panose="020F0502020204030204" pitchFamily="34" charset="0"/>
              </a:rPr>
              <a:t>[9]:</a:t>
            </a:r>
            <a:r>
              <a:rPr lang="en-US" dirty="0">
                <a:latin typeface="system-ui"/>
                <a:ea typeface="Calibri" panose="020F0502020204030204" pitchFamily="34" charset="0"/>
                <a:cs typeface="Calibri" panose="020F0502020204030204" pitchFamily="34" charset="0"/>
              </a:rPr>
              <a:t> </a:t>
            </a:r>
            <a:r>
              <a:rPr lang="en-US" dirty="0">
                <a:latin typeface="system-ui"/>
                <a:ea typeface="Calibri" panose="020F0502020204030204" pitchFamily="34" charset="0"/>
                <a:cs typeface="Calibri" panose="020F0502020204030204" pitchFamily="34" charset="0"/>
                <a:hlinkClick r:id="rId10"/>
              </a:rPr>
              <a:t>https://microsoft.github.io/Workshop-Interact-with-OpenAI-models/llms/</a:t>
            </a:r>
            <a:endParaRPr lang="en-US" dirty="0">
              <a:latin typeface="system-ui"/>
              <a:ea typeface="Calibri" panose="020F0502020204030204" pitchFamily="34" charset="0"/>
              <a:cs typeface="Calibri" panose="020F0502020204030204" pitchFamily="34" charset="0"/>
            </a:endParaRPr>
          </a:p>
          <a:p>
            <a:pPr marL="0" indent="0">
              <a:buNone/>
            </a:pPr>
            <a:r>
              <a:rPr lang="en-US" b="1" dirty="0">
                <a:latin typeface="system-ui"/>
                <a:ea typeface="Calibri" panose="020F0502020204030204" pitchFamily="34" charset="0"/>
                <a:cs typeface="Calibri" panose="020F0502020204030204" pitchFamily="34" charset="0"/>
              </a:rPr>
              <a:t>[10]: </a:t>
            </a:r>
            <a:r>
              <a:rPr lang="en-US" dirty="0">
                <a:latin typeface="system-ui"/>
                <a:ea typeface="Calibri" panose="020F0502020204030204" pitchFamily="34" charset="0"/>
                <a:cs typeface="Calibri" panose="020F0502020204030204" pitchFamily="34" charset="0"/>
                <a:hlinkClick r:id="rId11"/>
              </a:rPr>
              <a:t>https://www.databricks.com/glossary/retrieval-augmented-generation-rag</a:t>
            </a:r>
            <a:endParaRPr lang="tr-TR" dirty="0">
              <a:latin typeface="system-ui"/>
              <a:ea typeface="Calibri" panose="020F0502020204030204" pitchFamily="34" charset="0"/>
              <a:cs typeface="Calibri" panose="020F0502020204030204" pitchFamily="34" charset="0"/>
            </a:endParaRPr>
          </a:p>
          <a:p>
            <a:pPr marL="0" indent="0">
              <a:buNone/>
            </a:pPr>
            <a:r>
              <a:rPr lang="en-US" b="1" dirty="0">
                <a:latin typeface="system-ui"/>
                <a:ea typeface="Calibri" panose="020F0502020204030204" pitchFamily="34" charset="0"/>
                <a:cs typeface="Calibri" panose="020F0502020204030204" pitchFamily="34" charset="0"/>
              </a:rPr>
              <a:t>[11]:</a:t>
            </a:r>
            <a:r>
              <a:rPr lang="en-US" dirty="0">
                <a:latin typeface="system-ui"/>
                <a:ea typeface="Calibri" panose="020F0502020204030204" pitchFamily="34" charset="0"/>
                <a:cs typeface="Calibri" panose="020F0502020204030204" pitchFamily="34" charset="0"/>
              </a:rPr>
              <a:t> </a:t>
            </a:r>
            <a:r>
              <a:rPr lang="en-US" dirty="0">
                <a:latin typeface="system-ui"/>
                <a:ea typeface="Calibri" panose="020F0502020204030204" pitchFamily="34" charset="0"/>
                <a:cs typeface="Calibri" panose="020F0502020204030204" pitchFamily="34" charset="0"/>
                <a:hlinkClick r:id="rId12"/>
              </a:rPr>
              <a:t>https://github.com/ShawhinT/YouTube-Blog/blob/main/LLMs/_slides/rag.pdf</a:t>
            </a:r>
            <a:endParaRPr lang="en-US" dirty="0">
              <a:latin typeface="system-ui"/>
              <a:ea typeface="Calibri" panose="020F0502020204030204" pitchFamily="34" charset="0"/>
              <a:cs typeface="Calibri" panose="020F0502020204030204" pitchFamily="34" charset="0"/>
            </a:endParaRPr>
          </a:p>
          <a:p>
            <a:pPr marL="0" indent="0">
              <a:buNone/>
            </a:pPr>
            <a:r>
              <a:rPr lang="en-US" b="1" dirty="0">
                <a:latin typeface="system-ui"/>
                <a:ea typeface="Calibri" panose="020F0502020204030204" pitchFamily="34" charset="0"/>
                <a:cs typeface="Calibri" panose="020F0502020204030204" pitchFamily="34" charset="0"/>
              </a:rPr>
              <a:t>[12]:</a:t>
            </a:r>
            <a:r>
              <a:rPr lang="en-US" dirty="0">
                <a:latin typeface="system-ui"/>
                <a:ea typeface="Calibri" panose="020F0502020204030204" pitchFamily="34" charset="0"/>
                <a:cs typeface="Calibri" panose="020F0502020204030204" pitchFamily="34" charset="0"/>
              </a:rPr>
              <a:t> Y. Gao, Y. </a:t>
            </a:r>
            <a:r>
              <a:rPr lang="en-US" dirty="0" err="1">
                <a:latin typeface="system-ui"/>
                <a:ea typeface="Calibri" panose="020F0502020204030204" pitchFamily="34" charset="0"/>
                <a:cs typeface="Calibri" panose="020F0502020204030204" pitchFamily="34" charset="0"/>
              </a:rPr>
              <a:t>Xiong</a:t>
            </a:r>
            <a:r>
              <a:rPr lang="en-US" dirty="0">
                <a:latin typeface="system-ui"/>
                <a:ea typeface="Calibri" panose="020F0502020204030204" pitchFamily="34" charset="0"/>
                <a:cs typeface="Calibri" panose="020F0502020204030204" pitchFamily="34" charset="0"/>
              </a:rPr>
              <a:t>, X. Gao, K. Jia, J. Pan, Y. Bi, Y. Dai, J. Sun, M. Wang, H. Wang “Retrieval-Augmented Generation for Large Language Models: A Survey” </a:t>
            </a:r>
            <a:r>
              <a:rPr lang="en-US" i="1" dirty="0">
                <a:latin typeface="system-ui"/>
                <a:ea typeface="Calibri" panose="020F0502020204030204" pitchFamily="34" charset="0"/>
                <a:cs typeface="Calibri" panose="020F0502020204030204" pitchFamily="34" charset="0"/>
              </a:rPr>
              <a:t>arXiv:2312.10997v5 [cs.CL]</a:t>
            </a:r>
            <a:r>
              <a:rPr lang="en-US" dirty="0">
                <a:latin typeface="system-ui"/>
                <a:ea typeface="Calibri" panose="020F0502020204030204" pitchFamily="34" charset="0"/>
                <a:cs typeface="Calibri" panose="020F0502020204030204" pitchFamily="34" charset="0"/>
              </a:rPr>
              <a:t> 27 March 2025 </a:t>
            </a:r>
          </a:p>
          <a:p>
            <a:pPr marL="0" indent="0">
              <a:buNone/>
            </a:pPr>
            <a:r>
              <a:rPr lang="en-US" dirty="0">
                <a:latin typeface="system-ui"/>
                <a:ea typeface="Calibri" panose="020F0502020204030204" pitchFamily="34" charset="0"/>
                <a:cs typeface="Calibri" panose="020F0502020204030204" pitchFamily="34" charset="0"/>
              </a:rPr>
              <a:t> </a:t>
            </a:r>
          </a:p>
          <a:p>
            <a:pPr marL="0" indent="0">
              <a:buNone/>
            </a:pPr>
            <a:endParaRPr lang="en-US" dirty="0">
              <a:latin typeface="system-ui"/>
              <a:ea typeface="Calibri" panose="020F0502020204030204" pitchFamily="34" charset="0"/>
              <a:cs typeface="Calibri" panose="020F0502020204030204" pitchFamily="34" charset="0"/>
            </a:endParaRPr>
          </a:p>
          <a:p>
            <a:pPr marL="0" indent="0">
              <a:buNone/>
            </a:pPr>
            <a:endParaRPr lang="en-US" dirty="0">
              <a:latin typeface="system-ui"/>
              <a:ea typeface="Calibri" panose="020F0502020204030204" pitchFamily="34" charset="0"/>
              <a:cs typeface="Calibri" panose="020F0502020204030204" pitchFamily="34" charset="0"/>
            </a:endParaRPr>
          </a:p>
          <a:p>
            <a:pPr marL="0" indent="0">
              <a:buNone/>
            </a:pPr>
            <a:endParaRPr lang="en-US" dirty="0">
              <a:latin typeface="system-ui"/>
              <a:ea typeface="Calibri" panose="020F0502020204030204" pitchFamily="34" charset="0"/>
              <a:cs typeface="Calibri" panose="020F0502020204030204" pitchFamily="34" charset="0"/>
            </a:endParaRPr>
          </a:p>
          <a:p>
            <a:pPr marL="0" indent="0">
              <a:buNone/>
            </a:pPr>
            <a:endParaRPr lang="en-US" dirty="0">
              <a:latin typeface="system-ui"/>
              <a:ea typeface="Calibri" panose="020F0502020204030204" pitchFamily="34" charset="0"/>
              <a:cs typeface="Calibri" panose="020F0502020204030204" pitchFamily="34" charset="0"/>
            </a:endParaRPr>
          </a:p>
          <a:p>
            <a:pPr marL="0" indent="0">
              <a:buNone/>
            </a:pPr>
            <a:endParaRPr lang="en-US" dirty="0">
              <a:latin typeface="system-ui"/>
              <a:ea typeface="Calibri" panose="020F0502020204030204" pitchFamily="34" charset="0"/>
              <a:cs typeface="Calibri" panose="020F0502020204030204" pitchFamily="34" charset="0"/>
            </a:endParaRPr>
          </a:p>
          <a:p>
            <a:pPr marL="0" indent="0">
              <a:buNone/>
            </a:pPr>
            <a:endParaRPr lang="en-US" dirty="0">
              <a:latin typeface="system-ui"/>
              <a:ea typeface="Calibri" panose="020F0502020204030204" pitchFamily="34" charset="0"/>
              <a:cs typeface="Calibri" panose="020F0502020204030204" pitchFamily="34" charset="0"/>
            </a:endParaRPr>
          </a:p>
          <a:p>
            <a:pPr marL="0" indent="0">
              <a:buNone/>
            </a:pPr>
            <a:endParaRPr lang="en-US" dirty="0">
              <a:latin typeface="system-ui"/>
              <a:ea typeface="Calibri" panose="020F0502020204030204" pitchFamily="34" charset="0"/>
              <a:cs typeface="Calibri" panose="020F0502020204030204" pitchFamily="34" charset="0"/>
            </a:endParaRPr>
          </a:p>
          <a:p>
            <a:pPr marL="0" indent="0">
              <a:buNone/>
            </a:pPr>
            <a:endParaRPr lang="en-US" dirty="0">
              <a:latin typeface="system-ui"/>
              <a:ea typeface="Calibri" panose="020F0502020204030204" pitchFamily="34" charset="0"/>
              <a:cs typeface="Calibri" panose="020F0502020204030204" pitchFamily="34" charset="0"/>
            </a:endParaRPr>
          </a:p>
          <a:p>
            <a:pPr marL="0" indent="0">
              <a:buNone/>
            </a:pPr>
            <a:endParaRPr lang="en-US" dirty="0">
              <a:latin typeface="system-ui"/>
            </a:endParaRPr>
          </a:p>
        </p:txBody>
      </p:sp>
    </p:spTree>
    <p:extLst>
      <p:ext uri="{BB962C8B-B14F-4D97-AF65-F5344CB8AC3E}">
        <p14:creationId xmlns:p14="http://schemas.microsoft.com/office/powerpoint/2010/main" val="3696953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E39FA-84F2-3624-49D6-32B9E0363C56}"/>
              </a:ext>
            </a:extLst>
          </p:cNvPr>
          <p:cNvSpPr>
            <a:spLocks noGrp="1"/>
          </p:cNvSpPr>
          <p:nvPr>
            <p:ph type="title"/>
          </p:nvPr>
        </p:nvSpPr>
        <p:spPr>
          <a:xfrm>
            <a:off x="946352" y="4729655"/>
            <a:ext cx="10515600" cy="727315"/>
          </a:xfrm>
          <a:noFill/>
        </p:spPr>
        <p:txBody>
          <a:bodyPr bIns="0" anchor="ctr" anchorCtr="0"/>
          <a:lstStyle/>
          <a:p>
            <a:r>
              <a:rPr lang="en-US" dirty="0">
                <a:latin typeface="system-ui"/>
              </a:rPr>
              <a:t>Thank you</a:t>
            </a:r>
          </a:p>
        </p:txBody>
      </p:sp>
      <p:sp>
        <p:nvSpPr>
          <p:cNvPr id="4" name="Text Placeholder 3">
            <a:extLst>
              <a:ext uri="{FF2B5EF4-FFF2-40B4-BE49-F238E27FC236}">
                <a16:creationId xmlns:a16="http://schemas.microsoft.com/office/drawing/2014/main" id="{A704BCD3-171F-C06E-AC4E-108832525DF4}"/>
              </a:ext>
            </a:extLst>
          </p:cNvPr>
          <p:cNvSpPr>
            <a:spLocks noGrp="1"/>
          </p:cNvSpPr>
          <p:nvPr>
            <p:ph type="body" sz="quarter" idx="14"/>
          </p:nvPr>
        </p:nvSpPr>
        <p:spPr>
          <a:xfrm>
            <a:off x="1332137" y="6044184"/>
            <a:ext cx="10515599" cy="262023"/>
          </a:xfrm>
        </p:spPr>
        <p:txBody>
          <a:bodyPr anchor="t" anchorCtr="0"/>
          <a:lstStyle/>
          <a:p>
            <a:r>
              <a:rPr lang="en-US" dirty="0">
                <a:latin typeface="system-ui"/>
              </a:rPr>
              <a:t>Amin </a:t>
            </a:r>
            <a:r>
              <a:rPr lang="en-US" dirty="0" err="1">
                <a:latin typeface="system-ui"/>
              </a:rPr>
              <a:t>aslami</a:t>
            </a:r>
            <a:r>
              <a:rPr lang="en-US" dirty="0">
                <a:latin typeface="system-ui"/>
              </a:rPr>
              <a:t>| aminaslamiaf@gmail.com|linkedin.com/in/amin-aslami/</a:t>
            </a:r>
          </a:p>
        </p:txBody>
      </p:sp>
      <p:pic>
        <p:nvPicPr>
          <p:cNvPr id="12" name="Picture 11">
            <a:extLst>
              <a:ext uri="{FF2B5EF4-FFF2-40B4-BE49-F238E27FC236}">
                <a16:creationId xmlns:a16="http://schemas.microsoft.com/office/drawing/2014/main" id="{11C5E1BE-CD5A-4811-B8E0-2761A5B9AD62}"/>
              </a:ext>
            </a:extLst>
          </p:cNvPr>
          <p:cNvPicPr>
            <a:picLocks noChangeAspect="1"/>
          </p:cNvPicPr>
          <p:nvPr/>
        </p:nvPicPr>
        <p:blipFill>
          <a:blip r:embed="rId2"/>
          <a:stretch>
            <a:fillRect/>
          </a:stretch>
        </p:blipFill>
        <p:spPr>
          <a:xfrm>
            <a:off x="2032000" y="1958614"/>
            <a:ext cx="8788400" cy="2197100"/>
          </a:xfrm>
          <a:prstGeom prst="rect">
            <a:avLst/>
          </a:prstGeom>
        </p:spPr>
      </p:pic>
    </p:spTree>
    <p:extLst>
      <p:ext uri="{BB962C8B-B14F-4D97-AF65-F5344CB8AC3E}">
        <p14:creationId xmlns:p14="http://schemas.microsoft.com/office/powerpoint/2010/main" val="487522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1280160" y="1097280"/>
            <a:ext cx="2761161" cy="519249"/>
          </a:xfrm>
        </p:spPr>
        <p:txBody>
          <a:bodyPr/>
          <a:lstStyle/>
          <a:p>
            <a:r>
              <a:rPr lang="en-US" b="1" dirty="0">
                <a:latin typeface="system-ui"/>
              </a:rPr>
              <a:t>Core Idea</a:t>
            </a:r>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idx="1"/>
          </p:nvPr>
        </p:nvSpPr>
        <p:spPr>
          <a:xfrm>
            <a:off x="1218520" y="2900855"/>
            <a:ext cx="5625042" cy="2905059"/>
          </a:xfrm>
        </p:spPr>
        <p:txBody>
          <a:bodyPr vert="horz" lIns="0" tIns="0" rIns="0" bIns="0" rtlCol="0" anchor="t">
            <a:noAutofit/>
          </a:bodyPr>
          <a:lstStyle/>
          <a:p>
            <a:r>
              <a:rPr lang="en-US" sz="2200" dirty="0">
                <a:latin typeface="system-ui"/>
              </a:rPr>
              <a:t>Learning</a:t>
            </a:r>
          </a:p>
          <a:p>
            <a:r>
              <a:rPr lang="en-US" sz="2200" dirty="0">
                <a:latin typeface="system-ui"/>
              </a:rPr>
              <a:t>Reasoning	, </a:t>
            </a:r>
            <a:r>
              <a:rPr lang="en-US" sz="2200" dirty="0" err="1">
                <a:latin typeface="system-ui"/>
              </a:rPr>
              <a:t>mantik</a:t>
            </a:r>
            <a:endParaRPr lang="en-US" sz="2200" dirty="0">
              <a:latin typeface="system-ui"/>
            </a:endParaRPr>
          </a:p>
          <a:p>
            <a:r>
              <a:rPr lang="en-US" sz="2200" dirty="0">
                <a:latin typeface="system-ui"/>
              </a:rPr>
              <a:t>Problem-solving</a:t>
            </a:r>
          </a:p>
          <a:p>
            <a:r>
              <a:rPr lang="en-US" sz="2200" dirty="0">
                <a:latin typeface="system-ui"/>
              </a:rPr>
              <a:t>Perception, </a:t>
            </a:r>
            <a:r>
              <a:rPr lang="en-US" sz="2200" dirty="0" err="1">
                <a:latin typeface="system-ui"/>
              </a:rPr>
              <a:t>algi</a:t>
            </a:r>
            <a:endParaRPr lang="en-US" sz="2200" dirty="0">
              <a:latin typeface="system-ui"/>
            </a:endParaRPr>
          </a:p>
          <a:p>
            <a:r>
              <a:rPr lang="en-US" sz="2200" dirty="0">
                <a:latin typeface="system-ui"/>
              </a:rPr>
              <a:t>Language understanding</a:t>
            </a:r>
          </a:p>
        </p:txBody>
      </p:sp>
      <p:sp>
        <p:nvSpPr>
          <p:cNvPr id="6" name="TextBox 5">
            <a:extLst>
              <a:ext uri="{FF2B5EF4-FFF2-40B4-BE49-F238E27FC236}">
                <a16:creationId xmlns:a16="http://schemas.microsoft.com/office/drawing/2014/main" id="{314032B0-9818-4E34-8444-3950916DB24B}"/>
              </a:ext>
            </a:extLst>
          </p:cNvPr>
          <p:cNvSpPr txBox="1"/>
          <p:nvPr/>
        </p:nvSpPr>
        <p:spPr>
          <a:xfrm>
            <a:off x="1218520" y="1805166"/>
            <a:ext cx="8461508" cy="461665"/>
          </a:xfrm>
          <a:prstGeom prst="rect">
            <a:avLst/>
          </a:prstGeom>
          <a:noFill/>
        </p:spPr>
        <p:txBody>
          <a:bodyPr wrap="square">
            <a:spAutoFit/>
          </a:bodyPr>
          <a:lstStyle/>
          <a:p>
            <a:r>
              <a:rPr lang="en-US" sz="2400" dirty="0">
                <a:latin typeface="system-ui"/>
              </a:rPr>
              <a:t>AI aims to </a:t>
            </a:r>
            <a:r>
              <a:rPr lang="en-US" sz="2400" b="1" dirty="0">
                <a:latin typeface="system-ui"/>
              </a:rPr>
              <a:t>mimic human cognitive functions</a:t>
            </a:r>
            <a:r>
              <a:rPr lang="en-US" sz="2400" dirty="0">
                <a:latin typeface="system-ui"/>
              </a:rPr>
              <a:t>, such as:</a:t>
            </a:r>
          </a:p>
        </p:txBody>
      </p:sp>
    </p:spTree>
    <p:extLst>
      <p:ext uri="{BB962C8B-B14F-4D97-AF65-F5344CB8AC3E}">
        <p14:creationId xmlns:p14="http://schemas.microsoft.com/office/powerpoint/2010/main" val="2910866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DA39EE34-272B-4900-B50B-24ED0BE63696}"/>
              </a:ext>
            </a:extLst>
          </p:cNvPr>
          <p:cNvSpPr>
            <a:spLocks noGrp="1" noChangeArrowheads="1"/>
          </p:cNvSpPr>
          <p:nvPr>
            <p:ph type="subTitle" idx="1"/>
          </p:nvPr>
        </p:nvSpPr>
        <p:spPr bwMode="auto">
          <a:xfrm>
            <a:off x="1283027" y="902804"/>
            <a:ext cx="10241280" cy="59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system-ui"/>
              </a:rPr>
              <a:t>Machine Learning (ML):</a:t>
            </a:r>
            <a:br>
              <a:rPr kumimoji="0" lang="en-US" altLang="en-US" sz="2000" b="0" i="0" u="none" strike="noStrike" cap="none" normalizeH="0" baseline="0" dirty="0">
                <a:ln>
                  <a:noFill/>
                </a:ln>
                <a:solidFill>
                  <a:schemeClr val="tx1"/>
                </a:solidFill>
                <a:effectLst/>
                <a:latin typeface="system-ui"/>
              </a:rPr>
            </a:br>
            <a:r>
              <a:rPr kumimoji="0" lang="en-US" altLang="en-US" sz="2000" b="0" i="0" u="none" strike="noStrike" cap="none" normalizeH="0" baseline="0" dirty="0">
                <a:ln>
                  <a:noFill/>
                </a:ln>
                <a:solidFill>
                  <a:schemeClr val="tx1"/>
                </a:solidFill>
                <a:effectLst/>
                <a:latin typeface="system-ui"/>
              </a:rPr>
              <a:t>Algorithms that learn from data.</a:t>
            </a:r>
            <a:br>
              <a:rPr kumimoji="0" lang="en-US" altLang="en-US" sz="2000" b="0" i="0" u="none" strike="noStrike" cap="none" normalizeH="0" baseline="0" dirty="0">
                <a:ln>
                  <a:noFill/>
                </a:ln>
                <a:solidFill>
                  <a:schemeClr val="tx1"/>
                </a:solidFill>
                <a:effectLst/>
                <a:latin typeface="system-ui"/>
              </a:rPr>
            </a:br>
            <a:r>
              <a:rPr kumimoji="0" lang="en-US" altLang="en-US" sz="2000" b="1" i="0" u="none" strike="noStrike" cap="none" normalizeH="0" baseline="0" dirty="0">
                <a:ln>
                  <a:noFill/>
                </a:ln>
                <a:solidFill>
                  <a:schemeClr val="tx1"/>
                </a:solidFill>
                <a:effectLst/>
                <a:latin typeface="system-ui"/>
              </a:rPr>
              <a:t>Example: </a:t>
            </a:r>
            <a:r>
              <a:rPr kumimoji="0" lang="en-US" altLang="en-US" sz="2000" b="0" i="0" u="none" strike="noStrike" cap="none" normalizeH="0" baseline="0" dirty="0">
                <a:ln>
                  <a:noFill/>
                </a:ln>
                <a:solidFill>
                  <a:schemeClr val="tx1"/>
                </a:solidFill>
                <a:effectLst/>
                <a:latin typeface="system-ui"/>
              </a:rPr>
              <a:t>Spam filters, recommendation systems.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000" b="0" i="0" u="none" strike="noStrike" cap="none" normalizeH="0" baseline="0" dirty="0">
              <a:ln>
                <a:noFill/>
              </a:ln>
              <a:solidFill>
                <a:schemeClr val="tx1"/>
              </a:solidFill>
              <a:effectLst/>
              <a:latin typeface="system-ui"/>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system-ui"/>
              </a:rPr>
              <a:t>Deep Learning (DL):</a:t>
            </a:r>
            <a:br>
              <a:rPr kumimoji="0" lang="en-US" altLang="en-US" sz="2000" b="0" i="0" u="none" strike="noStrike" cap="none" normalizeH="0" baseline="0" dirty="0">
                <a:ln>
                  <a:noFill/>
                </a:ln>
                <a:solidFill>
                  <a:schemeClr val="tx1"/>
                </a:solidFill>
                <a:effectLst/>
                <a:latin typeface="system-ui"/>
              </a:rPr>
            </a:br>
            <a:r>
              <a:rPr kumimoji="0" lang="en-US" altLang="en-US" sz="2000" b="0" i="0" u="none" strike="noStrike" cap="none" normalizeH="0" baseline="0" dirty="0">
                <a:ln>
                  <a:noFill/>
                </a:ln>
                <a:solidFill>
                  <a:schemeClr val="tx1"/>
                </a:solidFill>
                <a:effectLst/>
                <a:latin typeface="system-ui"/>
              </a:rPr>
              <a:t>A subfield of ML using neural networks with many layers.</a:t>
            </a:r>
            <a:br>
              <a:rPr kumimoji="0" lang="en-US" altLang="en-US" sz="2000" b="0" i="0" u="none" strike="noStrike" cap="none" normalizeH="0" baseline="0" dirty="0">
                <a:ln>
                  <a:noFill/>
                </a:ln>
                <a:solidFill>
                  <a:schemeClr val="tx1"/>
                </a:solidFill>
                <a:effectLst/>
                <a:latin typeface="system-ui"/>
              </a:rPr>
            </a:br>
            <a:r>
              <a:rPr kumimoji="0" lang="en-US" altLang="en-US" sz="2000" b="1" i="0" u="none" strike="noStrike" cap="none" normalizeH="0" baseline="0" dirty="0">
                <a:ln>
                  <a:noFill/>
                </a:ln>
                <a:solidFill>
                  <a:schemeClr val="tx1"/>
                </a:solidFill>
                <a:effectLst/>
                <a:latin typeface="system-ui"/>
              </a:rPr>
              <a:t>Example: </a:t>
            </a:r>
            <a:r>
              <a:rPr kumimoji="0" lang="en-US" altLang="en-US" sz="2000" b="0" i="0" u="none" strike="noStrike" cap="none" normalizeH="0" baseline="0" dirty="0" err="1">
                <a:ln>
                  <a:noFill/>
                </a:ln>
                <a:solidFill>
                  <a:schemeClr val="tx1"/>
                </a:solidFill>
                <a:effectLst/>
                <a:latin typeface="system-ui"/>
              </a:rPr>
              <a:t>ChatGPT</a:t>
            </a:r>
            <a:r>
              <a:rPr kumimoji="0" lang="en-US" altLang="en-US" sz="2000" b="0" i="0" u="none" strike="noStrike" cap="none" normalizeH="0" baseline="0" dirty="0">
                <a:ln>
                  <a:noFill/>
                </a:ln>
                <a:solidFill>
                  <a:schemeClr val="tx1"/>
                </a:solidFill>
                <a:effectLst/>
                <a:latin typeface="system-ui"/>
              </a:rPr>
              <a:t>, image recognition.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000" b="0" i="0" u="none" strike="noStrike" cap="none" normalizeH="0" baseline="0" dirty="0">
              <a:ln>
                <a:noFill/>
              </a:ln>
              <a:solidFill>
                <a:schemeClr val="tx1"/>
              </a:solidFill>
              <a:effectLst/>
              <a:latin typeface="system-ui"/>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system-ui"/>
              </a:rPr>
              <a:t>Natural Language Processing (NLP):</a:t>
            </a:r>
            <a:br>
              <a:rPr kumimoji="0" lang="en-US" altLang="en-US" sz="2000" b="0" i="0" u="none" strike="noStrike" cap="none" normalizeH="0" baseline="0" dirty="0">
                <a:ln>
                  <a:noFill/>
                </a:ln>
                <a:solidFill>
                  <a:schemeClr val="tx1"/>
                </a:solidFill>
                <a:effectLst/>
                <a:latin typeface="system-ui"/>
              </a:rPr>
            </a:br>
            <a:r>
              <a:rPr kumimoji="0" lang="en-US" altLang="en-US" sz="2000" b="0" i="0" u="none" strike="noStrike" cap="none" normalizeH="0" baseline="0" dirty="0">
                <a:ln>
                  <a:noFill/>
                </a:ln>
                <a:solidFill>
                  <a:schemeClr val="tx1"/>
                </a:solidFill>
                <a:effectLst/>
                <a:latin typeface="system-ui"/>
              </a:rPr>
              <a:t>Understanding and generating human language.</a:t>
            </a:r>
            <a:br>
              <a:rPr kumimoji="0" lang="en-US" altLang="en-US" sz="2000" b="0" i="0" u="none" strike="noStrike" cap="none" normalizeH="0" baseline="0" dirty="0">
                <a:ln>
                  <a:noFill/>
                </a:ln>
                <a:solidFill>
                  <a:schemeClr val="tx1"/>
                </a:solidFill>
                <a:effectLst/>
                <a:latin typeface="system-ui"/>
              </a:rPr>
            </a:br>
            <a:r>
              <a:rPr kumimoji="0" lang="en-US" altLang="en-US" sz="2000" b="1" i="0" u="none" strike="noStrike" cap="none" normalizeH="0" baseline="0" dirty="0">
                <a:ln>
                  <a:noFill/>
                </a:ln>
                <a:solidFill>
                  <a:schemeClr val="tx1"/>
                </a:solidFill>
                <a:effectLst/>
                <a:latin typeface="system-ui"/>
              </a:rPr>
              <a:t>Example: </a:t>
            </a:r>
            <a:r>
              <a:rPr kumimoji="0" lang="en-US" altLang="en-US" sz="2000" b="0" i="0" u="none" strike="noStrike" cap="none" normalizeH="0" baseline="0" dirty="0">
                <a:ln>
                  <a:noFill/>
                </a:ln>
                <a:solidFill>
                  <a:schemeClr val="tx1"/>
                </a:solidFill>
                <a:effectLst/>
                <a:latin typeface="system-ui"/>
              </a:rPr>
              <a:t>Language translation, chatbots.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000" b="0" i="0" u="none" strike="noStrike" cap="none" normalizeH="0" baseline="0" dirty="0">
              <a:ln>
                <a:noFill/>
              </a:ln>
              <a:solidFill>
                <a:schemeClr val="tx1"/>
              </a:solidFill>
              <a:effectLst/>
              <a:latin typeface="system-ui"/>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system-ui"/>
              </a:rPr>
              <a:t>Computer Vision:</a:t>
            </a:r>
            <a:br>
              <a:rPr kumimoji="0" lang="en-US" altLang="en-US" sz="2000" b="0" i="0" u="none" strike="noStrike" cap="none" normalizeH="0" baseline="0" dirty="0">
                <a:ln>
                  <a:noFill/>
                </a:ln>
                <a:solidFill>
                  <a:schemeClr val="tx1"/>
                </a:solidFill>
                <a:effectLst/>
                <a:latin typeface="system-ui"/>
              </a:rPr>
            </a:br>
            <a:r>
              <a:rPr kumimoji="0" lang="en-US" altLang="en-US" sz="2000" b="0" i="0" u="none" strike="noStrike" cap="none" normalizeH="0" baseline="0" dirty="0">
                <a:ln>
                  <a:noFill/>
                </a:ln>
                <a:solidFill>
                  <a:schemeClr val="tx1"/>
                </a:solidFill>
                <a:effectLst/>
                <a:latin typeface="system-ui"/>
              </a:rPr>
              <a:t>Interpreting and understanding images/videos.</a:t>
            </a:r>
            <a:br>
              <a:rPr kumimoji="0" lang="en-US" altLang="en-US" sz="2000" b="0" i="0" u="none" strike="noStrike" cap="none" normalizeH="0" baseline="0" dirty="0">
                <a:ln>
                  <a:noFill/>
                </a:ln>
                <a:solidFill>
                  <a:schemeClr val="tx1"/>
                </a:solidFill>
                <a:effectLst/>
                <a:latin typeface="system-ui"/>
              </a:rPr>
            </a:br>
            <a:r>
              <a:rPr kumimoji="0" lang="en-US" altLang="en-US" sz="2000" b="1" i="0" u="none" strike="noStrike" cap="none" normalizeH="0" baseline="0" dirty="0">
                <a:ln>
                  <a:noFill/>
                </a:ln>
                <a:solidFill>
                  <a:schemeClr val="tx1"/>
                </a:solidFill>
                <a:effectLst/>
                <a:latin typeface="system-ui"/>
              </a:rPr>
              <a:t>Example: </a:t>
            </a:r>
            <a:r>
              <a:rPr kumimoji="0" lang="en-US" altLang="en-US" sz="2000" b="0" i="0" u="none" strike="noStrike" cap="none" normalizeH="0" baseline="0" dirty="0">
                <a:ln>
                  <a:noFill/>
                </a:ln>
                <a:solidFill>
                  <a:schemeClr val="tx1"/>
                </a:solidFill>
                <a:effectLst/>
                <a:latin typeface="system-ui"/>
              </a:rPr>
              <a:t>Face recognition, self-driving cars.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000" b="0" i="0" u="none" strike="noStrike" cap="none" normalizeH="0" baseline="0" dirty="0">
              <a:ln>
                <a:noFill/>
              </a:ln>
              <a:solidFill>
                <a:schemeClr val="tx1"/>
              </a:solidFill>
              <a:effectLst/>
              <a:latin typeface="system-ui"/>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system-ui"/>
              </a:rPr>
              <a:t>Robotics:</a:t>
            </a:r>
            <a:br>
              <a:rPr kumimoji="0" lang="en-US" altLang="en-US" sz="2000" b="0" i="0" u="none" strike="noStrike" cap="none" normalizeH="0" baseline="0" dirty="0">
                <a:ln>
                  <a:noFill/>
                </a:ln>
                <a:solidFill>
                  <a:schemeClr val="tx1"/>
                </a:solidFill>
                <a:effectLst/>
                <a:latin typeface="system-ui"/>
              </a:rPr>
            </a:br>
            <a:r>
              <a:rPr kumimoji="0" lang="en-US" altLang="en-US" sz="2000" b="0" i="0" u="none" strike="noStrike" cap="none" normalizeH="0" baseline="0" dirty="0">
                <a:ln>
                  <a:noFill/>
                </a:ln>
                <a:solidFill>
                  <a:schemeClr val="tx1"/>
                </a:solidFill>
                <a:effectLst/>
                <a:latin typeface="system-ui"/>
              </a:rPr>
              <a:t>Combining AI with physical machines.</a:t>
            </a:r>
            <a:br>
              <a:rPr kumimoji="0" lang="en-US" altLang="en-US" sz="2000" b="0" i="0" u="none" strike="noStrike" cap="none" normalizeH="0" baseline="0" dirty="0">
                <a:ln>
                  <a:noFill/>
                </a:ln>
                <a:solidFill>
                  <a:schemeClr val="tx1"/>
                </a:solidFill>
                <a:effectLst/>
                <a:latin typeface="system-ui"/>
              </a:rPr>
            </a:br>
            <a:r>
              <a:rPr kumimoji="0" lang="en-US" altLang="en-US" sz="2000" b="1" i="0" u="none" strike="noStrike" cap="none" normalizeH="0" baseline="0" dirty="0">
                <a:ln>
                  <a:noFill/>
                </a:ln>
                <a:solidFill>
                  <a:schemeClr val="tx1"/>
                </a:solidFill>
                <a:effectLst/>
                <a:latin typeface="system-ui"/>
              </a:rPr>
              <a:t>Example: </a:t>
            </a:r>
            <a:r>
              <a:rPr kumimoji="0" lang="en-US" altLang="en-US" sz="2000" b="0" i="0" u="none" strike="noStrike" cap="none" normalizeH="0" baseline="0" dirty="0">
                <a:ln>
                  <a:noFill/>
                </a:ln>
                <a:solidFill>
                  <a:schemeClr val="tx1"/>
                </a:solidFill>
                <a:effectLst/>
                <a:latin typeface="system-ui"/>
              </a:rPr>
              <a:t>Autonomous drones, robot arms.</a:t>
            </a:r>
          </a:p>
        </p:txBody>
      </p:sp>
      <p:sp>
        <p:nvSpPr>
          <p:cNvPr id="8" name="TextBox 7">
            <a:extLst>
              <a:ext uri="{FF2B5EF4-FFF2-40B4-BE49-F238E27FC236}">
                <a16:creationId xmlns:a16="http://schemas.microsoft.com/office/drawing/2014/main" id="{BCF3535A-8F9D-4F6B-A82D-6A740F9EB751}"/>
              </a:ext>
            </a:extLst>
          </p:cNvPr>
          <p:cNvSpPr txBox="1"/>
          <p:nvPr/>
        </p:nvSpPr>
        <p:spPr>
          <a:xfrm>
            <a:off x="1283027" y="21021"/>
            <a:ext cx="6703072" cy="707886"/>
          </a:xfrm>
          <a:prstGeom prst="rect">
            <a:avLst/>
          </a:prstGeom>
          <a:noFill/>
        </p:spPr>
        <p:txBody>
          <a:bodyPr wrap="square">
            <a:spAutoFit/>
          </a:bodyPr>
          <a:lstStyle/>
          <a:p>
            <a:r>
              <a:rPr lang="en-US" sz="4000" b="1" dirty="0">
                <a:latin typeface="system-ui"/>
              </a:rPr>
              <a:t>Key Fields in AI</a:t>
            </a:r>
          </a:p>
        </p:txBody>
      </p:sp>
    </p:spTree>
    <p:extLst>
      <p:ext uri="{BB962C8B-B14F-4D97-AF65-F5344CB8AC3E}">
        <p14:creationId xmlns:p14="http://schemas.microsoft.com/office/powerpoint/2010/main" val="353456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97BC2-04A4-4F63-856A-F73D2B0371CD}"/>
              </a:ext>
            </a:extLst>
          </p:cNvPr>
          <p:cNvSpPr>
            <a:spLocks noGrp="1"/>
          </p:cNvSpPr>
          <p:nvPr>
            <p:ph type="title"/>
          </p:nvPr>
        </p:nvSpPr>
        <p:spPr/>
        <p:txBody>
          <a:bodyPr/>
          <a:lstStyle/>
          <a:p>
            <a:r>
              <a:rPr lang="en-US" b="1" dirty="0">
                <a:latin typeface="system-ui"/>
              </a:rPr>
              <a:t>What is machine learning?</a:t>
            </a:r>
            <a:br>
              <a:rPr lang="en-US" b="1" dirty="0">
                <a:latin typeface="system-ui"/>
              </a:rPr>
            </a:br>
            <a:endParaRPr lang="en-US" b="1" dirty="0">
              <a:latin typeface="system-ui"/>
            </a:endParaRPr>
          </a:p>
        </p:txBody>
      </p:sp>
      <p:sp>
        <p:nvSpPr>
          <p:cNvPr id="3" name="Content Placeholder 2">
            <a:extLst>
              <a:ext uri="{FF2B5EF4-FFF2-40B4-BE49-F238E27FC236}">
                <a16:creationId xmlns:a16="http://schemas.microsoft.com/office/drawing/2014/main" id="{71E0C578-3814-49DC-9ADE-9F1086604B04}"/>
              </a:ext>
            </a:extLst>
          </p:cNvPr>
          <p:cNvSpPr>
            <a:spLocks noGrp="1"/>
          </p:cNvSpPr>
          <p:nvPr>
            <p:ph sz="half" idx="1"/>
          </p:nvPr>
        </p:nvSpPr>
        <p:spPr>
          <a:xfrm>
            <a:off x="1280160" y="2194559"/>
            <a:ext cx="4082116" cy="4353385"/>
          </a:xfrm>
        </p:spPr>
        <p:txBody>
          <a:bodyPr>
            <a:noAutofit/>
          </a:bodyPr>
          <a:lstStyle/>
          <a:p>
            <a:pPr marL="0" indent="0" algn="just">
              <a:buNone/>
            </a:pPr>
            <a:r>
              <a:rPr lang="en-US" sz="2400" dirty="0">
                <a:latin typeface="system-ui"/>
              </a:rPr>
              <a:t>Machine learning (ML) is a branch of artificial intelligence (AI) focused on enabling computers and machines to imitate the way that humans learn, to perform tasks autonomously, and to improve their performance and accuracy through experience and exposure to more data [3]. </a:t>
            </a:r>
          </a:p>
        </p:txBody>
      </p:sp>
      <p:pic>
        <p:nvPicPr>
          <p:cNvPr id="6" name="Content Placeholder 5">
            <a:extLst>
              <a:ext uri="{FF2B5EF4-FFF2-40B4-BE49-F238E27FC236}">
                <a16:creationId xmlns:a16="http://schemas.microsoft.com/office/drawing/2014/main" id="{72C1244D-8F60-4835-BE2B-B8BB98570BDE}"/>
              </a:ext>
            </a:extLst>
          </p:cNvPr>
          <p:cNvPicPr>
            <a:picLocks noGrp="1" noChangeAspect="1"/>
          </p:cNvPicPr>
          <p:nvPr>
            <p:ph sz="half" idx="2"/>
          </p:nvPr>
        </p:nvPicPr>
        <p:blipFill>
          <a:blip r:embed="rId2"/>
          <a:stretch>
            <a:fillRect/>
          </a:stretch>
        </p:blipFill>
        <p:spPr>
          <a:xfrm>
            <a:off x="5467379" y="2194559"/>
            <a:ext cx="5900056" cy="3497739"/>
          </a:xfrm>
        </p:spPr>
      </p:pic>
      <p:sp>
        <p:nvSpPr>
          <p:cNvPr id="7" name="Content Placeholder 2">
            <a:extLst>
              <a:ext uri="{FF2B5EF4-FFF2-40B4-BE49-F238E27FC236}">
                <a16:creationId xmlns:a16="http://schemas.microsoft.com/office/drawing/2014/main" id="{AE8EA050-B684-4F12-9315-B78097F5EC2C}"/>
              </a:ext>
            </a:extLst>
          </p:cNvPr>
          <p:cNvSpPr txBox="1">
            <a:spLocks/>
          </p:cNvSpPr>
          <p:nvPr/>
        </p:nvSpPr>
        <p:spPr>
          <a:xfrm>
            <a:off x="5467379" y="5770284"/>
            <a:ext cx="5900056" cy="777660"/>
          </a:xfrm>
          <a:prstGeom prst="rect">
            <a:avLst/>
          </a:prstGeom>
          <a:solidFill>
            <a:schemeClr val="accent1">
              <a:lumMod val="20000"/>
              <a:lumOff val="80000"/>
            </a:schemeClr>
          </a:solidFill>
        </p:spPr>
        <p:txBody>
          <a:bodyPr vert="horz" lIns="365760" tIns="365760" rIns="365760" bIns="365760" rtlCol="0">
            <a:noAutofit/>
          </a:bodyPr>
          <a:lstStyle>
            <a:lvl1pPr marL="457200" indent="-457200" algn="l" defTabSz="914400" rtl="0" eaLnBrk="1" latinLnBrk="0" hangingPunct="1">
              <a:lnSpc>
                <a:spcPct val="90000"/>
              </a:lnSpc>
              <a:spcBef>
                <a:spcPts val="1400"/>
              </a:spcBef>
              <a:buClr>
                <a:schemeClr val="tx1"/>
              </a:buClr>
              <a:buSzPct val="80000"/>
              <a:buFont typeface="Courier New" panose="02070309020205020404" pitchFamily="49" charset="0"/>
              <a:buChar char="o"/>
              <a:defRPr sz="1800" b="0" i="0" kern="1200" cap="none" baseline="0">
                <a:solidFill>
                  <a:schemeClr val="tx1"/>
                </a:solidFill>
                <a:latin typeface="+mn-lt"/>
                <a:ea typeface="+mn-ea"/>
                <a:cs typeface="+mn-cs"/>
              </a:defRPr>
            </a:lvl1pPr>
            <a:lvl2pPr marL="914400" indent="-457200" algn="l" defTabSz="914400" rtl="0" eaLnBrk="1" latinLnBrk="0" hangingPunct="1">
              <a:lnSpc>
                <a:spcPct val="90000"/>
              </a:lnSpc>
              <a:spcBef>
                <a:spcPts val="500"/>
              </a:spcBef>
              <a:buClr>
                <a:schemeClr val="tx1"/>
              </a:buClr>
              <a:buSzPct val="80000"/>
              <a:buFont typeface="Courier New" panose="02070309020205020404" pitchFamily="49" charset="0"/>
              <a:buChar char="o"/>
              <a:defRPr sz="1600" b="0" i="0" kern="1200" baseline="0">
                <a:solidFill>
                  <a:schemeClr val="tx1"/>
                </a:solidFill>
                <a:latin typeface="+mn-lt"/>
                <a:ea typeface="+mn-ea"/>
                <a:cs typeface="+mn-cs"/>
              </a:defRPr>
            </a:lvl2pPr>
            <a:lvl3pPr marL="1371600" indent="-457200" algn="l" defTabSz="914400" rtl="0" eaLnBrk="1" latinLnBrk="0" hangingPunct="1">
              <a:lnSpc>
                <a:spcPct val="90000"/>
              </a:lnSpc>
              <a:spcBef>
                <a:spcPts val="500"/>
              </a:spcBef>
              <a:buClr>
                <a:schemeClr val="tx1"/>
              </a:buClr>
              <a:buSzPct val="80000"/>
              <a:buFont typeface="Courier New" panose="02070309020205020404" pitchFamily="49" charset="0"/>
              <a:buChar char="o"/>
              <a:defRPr sz="1400" b="0" i="0" kern="1200" baseline="0">
                <a:solidFill>
                  <a:schemeClr val="tx1"/>
                </a:solidFill>
                <a:latin typeface="+mn-lt"/>
                <a:ea typeface="+mn-ea"/>
                <a:cs typeface="+mn-cs"/>
              </a:defRPr>
            </a:lvl3pPr>
            <a:lvl4pPr marL="1828800" indent="-457200" algn="l" defTabSz="914400" rtl="0" eaLnBrk="1" latinLnBrk="0" hangingPunct="1">
              <a:lnSpc>
                <a:spcPct val="90000"/>
              </a:lnSpc>
              <a:spcBef>
                <a:spcPts val="500"/>
              </a:spcBef>
              <a:buClr>
                <a:schemeClr val="tx1"/>
              </a:buClr>
              <a:buSzPct val="80000"/>
              <a:buFont typeface="Courier New" panose="02070309020205020404" pitchFamily="49" charset="0"/>
              <a:buChar char="o"/>
              <a:defRPr sz="1200" b="0" i="0" kern="1200" baseline="0">
                <a:solidFill>
                  <a:schemeClr val="tx1"/>
                </a:solidFill>
                <a:latin typeface="+mn-lt"/>
                <a:ea typeface="+mn-ea"/>
                <a:cs typeface="+mn-cs"/>
              </a:defRPr>
            </a:lvl4pPr>
            <a:lvl5pPr marL="2286000" indent="-457200" algn="l" defTabSz="914400" rtl="0" eaLnBrk="1" latinLnBrk="0" hangingPunct="1">
              <a:lnSpc>
                <a:spcPct val="90000"/>
              </a:lnSpc>
              <a:spcBef>
                <a:spcPts val="500"/>
              </a:spcBef>
              <a:buClr>
                <a:schemeClr val="tx1"/>
              </a:buClr>
              <a:buSzPct val="80000"/>
              <a:buFont typeface="Courier New" panose="02070309020205020404" pitchFamily="49" charset="0"/>
              <a:buChar char="o"/>
              <a:defRPr sz="11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b="1" dirty="0">
                <a:latin typeface="system-ui"/>
              </a:rPr>
              <a:t>Figure 2.1.</a:t>
            </a:r>
            <a:r>
              <a:rPr lang="en-US" sz="2200" dirty="0">
                <a:latin typeface="system-ui"/>
              </a:rPr>
              <a:t> Machine Learning Techniques[4]</a:t>
            </a:r>
          </a:p>
        </p:txBody>
      </p:sp>
    </p:spTree>
    <p:extLst>
      <p:ext uri="{BB962C8B-B14F-4D97-AF65-F5344CB8AC3E}">
        <p14:creationId xmlns:p14="http://schemas.microsoft.com/office/powerpoint/2010/main" val="3457226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307593C-2CEB-4DF4-B6D3-ABB2C8E83C61}"/>
              </a:ext>
            </a:extLst>
          </p:cNvPr>
          <p:cNvPicPr>
            <a:picLocks noGrp="1" noChangeAspect="1"/>
          </p:cNvPicPr>
          <p:nvPr>
            <p:ph sz="half" idx="1"/>
          </p:nvPr>
        </p:nvPicPr>
        <p:blipFill>
          <a:blip r:embed="rId2"/>
          <a:stretch>
            <a:fillRect/>
          </a:stretch>
        </p:blipFill>
        <p:spPr>
          <a:xfrm>
            <a:off x="1720960" y="1751650"/>
            <a:ext cx="8474075" cy="4491496"/>
          </a:xfrm>
        </p:spPr>
      </p:pic>
      <p:sp>
        <p:nvSpPr>
          <p:cNvPr id="7" name="Subtitle 2">
            <a:extLst>
              <a:ext uri="{FF2B5EF4-FFF2-40B4-BE49-F238E27FC236}">
                <a16:creationId xmlns:a16="http://schemas.microsoft.com/office/drawing/2014/main" id="{F74DB29B-7BF5-41D5-95D9-39A0BF8B798A}"/>
              </a:ext>
            </a:extLst>
          </p:cNvPr>
          <p:cNvSpPr txBox="1">
            <a:spLocks/>
          </p:cNvSpPr>
          <p:nvPr/>
        </p:nvSpPr>
        <p:spPr>
          <a:xfrm>
            <a:off x="3418279" y="6243146"/>
            <a:ext cx="5355441" cy="457200"/>
          </a:xfrm>
          <a:prstGeom prst="rect">
            <a:avLst/>
          </a:prstGeom>
          <a:noFill/>
        </p:spPr>
        <p:txBody>
          <a:bodyPr vert="horz" lIns="365760" tIns="365760" rIns="365760" bIns="365760" rtlCol="0">
            <a:noAutofit/>
          </a:bodyPr>
          <a:lstStyle>
            <a:lvl1pPr marL="457200" indent="-457200" algn="l" defTabSz="914400" rtl="0" eaLnBrk="1" latinLnBrk="0" hangingPunct="1">
              <a:lnSpc>
                <a:spcPct val="90000"/>
              </a:lnSpc>
              <a:spcBef>
                <a:spcPts val="1400"/>
              </a:spcBef>
              <a:buClr>
                <a:schemeClr val="tx1"/>
              </a:buClr>
              <a:buSzPct val="80000"/>
              <a:buFont typeface="Courier New" panose="02070309020205020404" pitchFamily="49" charset="0"/>
              <a:buChar char="o"/>
              <a:defRPr sz="1800" b="0" i="0" kern="1200" cap="none" baseline="0">
                <a:solidFill>
                  <a:schemeClr val="tx1"/>
                </a:solidFill>
                <a:latin typeface="+mn-lt"/>
                <a:ea typeface="+mn-ea"/>
                <a:cs typeface="+mn-cs"/>
              </a:defRPr>
            </a:lvl1pPr>
            <a:lvl2pPr marL="914400" indent="-457200" algn="l" defTabSz="914400" rtl="0" eaLnBrk="1" latinLnBrk="0" hangingPunct="1">
              <a:lnSpc>
                <a:spcPct val="90000"/>
              </a:lnSpc>
              <a:spcBef>
                <a:spcPts val="500"/>
              </a:spcBef>
              <a:buClr>
                <a:schemeClr val="tx1"/>
              </a:buClr>
              <a:buSzPct val="80000"/>
              <a:buFont typeface="Courier New" panose="02070309020205020404" pitchFamily="49" charset="0"/>
              <a:buChar char="o"/>
              <a:defRPr sz="1600" b="0" i="0" kern="1200" baseline="0">
                <a:solidFill>
                  <a:schemeClr val="tx1"/>
                </a:solidFill>
                <a:latin typeface="+mn-lt"/>
                <a:ea typeface="+mn-ea"/>
                <a:cs typeface="+mn-cs"/>
              </a:defRPr>
            </a:lvl2pPr>
            <a:lvl3pPr marL="1371600" indent="-457200" algn="l" defTabSz="914400" rtl="0" eaLnBrk="1" latinLnBrk="0" hangingPunct="1">
              <a:lnSpc>
                <a:spcPct val="90000"/>
              </a:lnSpc>
              <a:spcBef>
                <a:spcPts val="500"/>
              </a:spcBef>
              <a:buClr>
                <a:schemeClr val="tx1"/>
              </a:buClr>
              <a:buSzPct val="80000"/>
              <a:buFont typeface="Courier New" panose="02070309020205020404" pitchFamily="49" charset="0"/>
              <a:buChar char="o"/>
              <a:defRPr sz="1400" b="0" i="0" kern="1200" baseline="0">
                <a:solidFill>
                  <a:schemeClr val="tx1"/>
                </a:solidFill>
                <a:latin typeface="+mn-lt"/>
                <a:ea typeface="+mn-ea"/>
                <a:cs typeface="+mn-cs"/>
              </a:defRPr>
            </a:lvl3pPr>
            <a:lvl4pPr marL="1828800" indent="-457200" algn="l" defTabSz="914400" rtl="0" eaLnBrk="1" latinLnBrk="0" hangingPunct="1">
              <a:lnSpc>
                <a:spcPct val="90000"/>
              </a:lnSpc>
              <a:spcBef>
                <a:spcPts val="500"/>
              </a:spcBef>
              <a:buClr>
                <a:schemeClr val="tx1"/>
              </a:buClr>
              <a:buSzPct val="80000"/>
              <a:buFont typeface="Courier New" panose="02070309020205020404" pitchFamily="49" charset="0"/>
              <a:buChar char="o"/>
              <a:defRPr sz="1200" b="0" i="0" kern="1200" baseline="0">
                <a:solidFill>
                  <a:schemeClr val="tx1"/>
                </a:solidFill>
                <a:latin typeface="+mn-lt"/>
                <a:ea typeface="+mn-ea"/>
                <a:cs typeface="+mn-cs"/>
              </a:defRPr>
            </a:lvl4pPr>
            <a:lvl5pPr marL="2286000" indent="-457200" algn="l" defTabSz="914400" rtl="0" eaLnBrk="1" latinLnBrk="0" hangingPunct="1">
              <a:lnSpc>
                <a:spcPct val="90000"/>
              </a:lnSpc>
              <a:spcBef>
                <a:spcPts val="500"/>
              </a:spcBef>
              <a:buClr>
                <a:schemeClr val="tx1"/>
              </a:buClr>
              <a:buSzPct val="80000"/>
              <a:buFont typeface="Courier New" panose="02070309020205020404" pitchFamily="49" charset="0"/>
              <a:buChar char="o"/>
              <a:defRPr sz="11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latin typeface="system-ui"/>
              </a:rPr>
              <a:t>Figure 2.2.</a:t>
            </a:r>
            <a:r>
              <a:rPr lang="en-US" sz="2000" dirty="0">
                <a:latin typeface="system-ui"/>
              </a:rPr>
              <a:t> Machine Learning Life Cycle[4]</a:t>
            </a:r>
          </a:p>
        </p:txBody>
      </p:sp>
      <p:sp>
        <p:nvSpPr>
          <p:cNvPr id="8" name="Title 1">
            <a:extLst>
              <a:ext uri="{FF2B5EF4-FFF2-40B4-BE49-F238E27FC236}">
                <a16:creationId xmlns:a16="http://schemas.microsoft.com/office/drawing/2014/main" id="{0F57664C-3642-4459-8340-C13038D67C1E}"/>
              </a:ext>
            </a:extLst>
          </p:cNvPr>
          <p:cNvSpPr txBox="1">
            <a:spLocks/>
          </p:cNvSpPr>
          <p:nvPr/>
        </p:nvSpPr>
        <p:spPr>
          <a:xfrm>
            <a:off x="1316946" y="1018452"/>
            <a:ext cx="9821955"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kern="1200" cap="all" spc="300" baseline="0">
                <a:solidFill>
                  <a:schemeClr val="tx1"/>
                </a:solidFill>
                <a:latin typeface="+mj-lt"/>
                <a:ea typeface="+mj-ea"/>
                <a:cs typeface="Posterama" panose="020B0504020200020000" pitchFamily="34" charset="0"/>
              </a:defRPr>
            </a:lvl1pPr>
          </a:lstStyle>
          <a:p>
            <a:r>
              <a:rPr lang="en-US" b="1" dirty="0">
                <a:latin typeface="system-ui"/>
              </a:rPr>
              <a:t>What is machine life cycle</a:t>
            </a:r>
            <a:br>
              <a:rPr lang="en-US" b="1" dirty="0">
                <a:latin typeface="system-ui"/>
              </a:rPr>
            </a:br>
            <a:endParaRPr lang="en-US" b="1" dirty="0">
              <a:latin typeface="system-ui"/>
            </a:endParaRPr>
          </a:p>
        </p:txBody>
      </p:sp>
    </p:spTree>
    <p:extLst>
      <p:ext uri="{BB962C8B-B14F-4D97-AF65-F5344CB8AC3E}">
        <p14:creationId xmlns:p14="http://schemas.microsoft.com/office/powerpoint/2010/main" val="544114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960804" y="1638300"/>
            <a:ext cx="10515600" cy="4025900"/>
          </a:xfrm>
          <a:noFill/>
        </p:spPr>
        <p:txBody>
          <a:bodyPr>
            <a:noAutofit/>
          </a:bodyPr>
          <a:lstStyle/>
          <a:p>
            <a:pPr algn="just"/>
            <a:r>
              <a:rPr lang="en-US" sz="2100" dirty="0">
                <a:latin typeface="system-ui"/>
              </a:rPr>
              <a:t>Convolutional Neural Networks are very similar to ordinary Neural Networks from the previous chapter: they are made up of neurons that have learnable weights and biases. Each neuron receives some inputs, performs a dot product and optionally follows it with a non-linearity. The whole network still expresses a single differentiable score function: from the raw image pixels on one end to class scores at the other. And they still have a loss function (e.g. SVM/</a:t>
            </a:r>
            <a:r>
              <a:rPr lang="en-US" sz="2100" dirty="0" err="1">
                <a:latin typeface="system-ui"/>
              </a:rPr>
              <a:t>Softmax</a:t>
            </a:r>
            <a:r>
              <a:rPr lang="en-US" sz="2100" dirty="0">
                <a:latin typeface="system-ui"/>
              </a:rPr>
              <a:t>) on the last (fully-connected) layer and all the tips/tricks we developed for learning regular Neural Networks still apply.</a:t>
            </a:r>
          </a:p>
          <a:p>
            <a:pPr algn="just"/>
            <a:endParaRPr lang="en-US" sz="1000" dirty="0">
              <a:latin typeface="system-ui"/>
            </a:endParaRPr>
          </a:p>
          <a:p>
            <a:pPr algn="just"/>
            <a:r>
              <a:rPr lang="en-US" sz="2100" dirty="0">
                <a:latin typeface="system-ui"/>
              </a:rPr>
              <a:t>So what changes? </a:t>
            </a:r>
            <a:r>
              <a:rPr lang="en-US" sz="2100" dirty="0" err="1">
                <a:latin typeface="system-ui"/>
              </a:rPr>
              <a:t>ConvNet</a:t>
            </a:r>
            <a:r>
              <a:rPr lang="en-US" sz="2100" dirty="0">
                <a:latin typeface="system-ui"/>
              </a:rPr>
              <a:t> architectures make the explicit assumption that the inputs are images, which allows us to encode certain properties into the architecture. These then make the forward function more efficient to implement and vastly reduce the amount of parameters in the network [5].</a:t>
            </a:r>
          </a:p>
        </p:txBody>
      </p:sp>
      <p:pic>
        <p:nvPicPr>
          <p:cNvPr id="10" name="Picture Placeholder 9" descr="Close up of bubbles">
            <a:extLst>
              <a:ext uri="{FF2B5EF4-FFF2-40B4-BE49-F238E27FC236}">
                <a16:creationId xmlns:a16="http://schemas.microsoft.com/office/drawing/2014/main" id="{99058E17-80B3-F3F9-AF6A-0518C39D940F}"/>
              </a:ext>
            </a:extLst>
          </p:cNvPr>
          <p:cNvPicPr>
            <a:picLocks noGrp="1" noChangeAspect="1"/>
          </p:cNvPicPr>
          <p:nvPr>
            <p:ph type="pic" sz="quarter" idx="13"/>
          </p:nvPr>
        </p:nvPicPr>
        <p:blipFill>
          <a:blip r:embed="rId2"/>
          <a:srcRect l="83" r="83"/>
          <a:stretch/>
        </p:blipFill>
        <p:spPr>
          <a:xfrm>
            <a:off x="0" y="0"/>
            <a:ext cx="12188952" cy="596900"/>
          </a:xfrm>
        </p:spPr>
      </p:pic>
      <p:sp>
        <p:nvSpPr>
          <p:cNvPr id="5" name="Subtitle 2">
            <a:extLst>
              <a:ext uri="{FF2B5EF4-FFF2-40B4-BE49-F238E27FC236}">
                <a16:creationId xmlns:a16="http://schemas.microsoft.com/office/drawing/2014/main" id="{411C6DCB-10B7-489E-9FEE-7575CBFE8F1B}"/>
              </a:ext>
            </a:extLst>
          </p:cNvPr>
          <p:cNvSpPr txBox="1">
            <a:spLocks/>
          </p:cNvSpPr>
          <p:nvPr/>
        </p:nvSpPr>
        <p:spPr>
          <a:xfrm>
            <a:off x="290770" y="381000"/>
            <a:ext cx="10868134" cy="806249"/>
          </a:xfrm>
          <a:prstGeom prst="rect">
            <a:avLst/>
          </a:prstGeom>
          <a:noFill/>
        </p:spPr>
        <p:txBody>
          <a:bodyPr vert="horz" lIns="365760" tIns="365760" rIns="365760" bIns="365760" rtlCol="0">
            <a:noAutofit/>
          </a:bodyPr>
          <a:lstStyle>
            <a:lvl1pPr marL="457200" indent="-457200" algn="l" defTabSz="914400" rtl="0" eaLnBrk="1" latinLnBrk="0" hangingPunct="1">
              <a:lnSpc>
                <a:spcPct val="90000"/>
              </a:lnSpc>
              <a:spcBef>
                <a:spcPts val="1400"/>
              </a:spcBef>
              <a:buClr>
                <a:schemeClr val="tx1"/>
              </a:buClr>
              <a:buSzPct val="80000"/>
              <a:buFont typeface="Courier New" panose="02070309020205020404" pitchFamily="49" charset="0"/>
              <a:buChar char="o"/>
              <a:defRPr sz="1800" b="0" i="0" kern="1200" cap="none" baseline="0">
                <a:solidFill>
                  <a:schemeClr val="tx1"/>
                </a:solidFill>
                <a:latin typeface="+mn-lt"/>
                <a:ea typeface="+mn-ea"/>
                <a:cs typeface="+mn-cs"/>
              </a:defRPr>
            </a:lvl1pPr>
            <a:lvl2pPr marL="914400" indent="-457200" algn="l" defTabSz="914400" rtl="0" eaLnBrk="1" latinLnBrk="0" hangingPunct="1">
              <a:lnSpc>
                <a:spcPct val="90000"/>
              </a:lnSpc>
              <a:spcBef>
                <a:spcPts val="500"/>
              </a:spcBef>
              <a:buClr>
                <a:schemeClr val="tx1"/>
              </a:buClr>
              <a:buSzPct val="80000"/>
              <a:buFont typeface="Courier New" panose="02070309020205020404" pitchFamily="49" charset="0"/>
              <a:buChar char="o"/>
              <a:defRPr sz="1600" b="0" i="0" kern="1200" baseline="0">
                <a:solidFill>
                  <a:schemeClr val="tx1"/>
                </a:solidFill>
                <a:latin typeface="+mn-lt"/>
                <a:ea typeface="+mn-ea"/>
                <a:cs typeface="+mn-cs"/>
              </a:defRPr>
            </a:lvl2pPr>
            <a:lvl3pPr marL="1371600" indent="-457200" algn="l" defTabSz="914400" rtl="0" eaLnBrk="1" latinLnBrk="0" hangingPunct="1">
              <a:lnSpc>
                <a:spcPct val="90000"/>
              </a:lnSpc>
              <a:spcBef>
                <a:spcPts val="500"/>
              </a:spcBef>
              <a:buClr>
                <a:schemeClr val="tx1"/>
              </a:buClr>
              <a:buSzPct val="80000"/>
              <a:buFont typeface="Courier New" panose="02070309020205020404" pitchFamily="49" charset="0"/>
              <a:buChar char="o"/>
              <a:defRPr sz="1400" b="0" i="0" kern="1200" baseline="0">
                <a:solidFill>
                  <a:schemeClr val="tx1"/>
                </a:solidFill>
                <a:latin typeface="+mn-lt"/>
                <a:ea typeface="+mn-ea"/>
                <a:cs typeface="+mn-cs"/>
              </a:defRPr>
            </a:lvl3pPr>
            <a:lvl4pPr marL="1828800" indent="-457200" algn="l" defTabSz="914400" rtl="0" eaLnBrk="1" latinLnBrk="0" hangingPunct="1">
              <a:lnSpc>
                <a:spcPct val="90000"/>
              </a:lnSpc>
              <a:spcBef>
                <a:spcPts val="500"/>
              </a:spcBef>
              <a:buClr>
                <a:schemeClr val="tx1"/>
              </a:buClr>
              <a:buSzPct val="80000"/>
              <a:buFont typeface="Courier New" panose="02070309020205020404" pitchFamily="49" charset="0"/>
              <a:buChar char="o"/>
              <a:defRPr sz="1200" b="0" i="0" kern="1200" baseline="0">
                <a:solidFill>
                  <a:schemeClr val="tx1"/>
                </a:solidFill>
                <a:latin typeface="+mn-lt"/>
                <a:ea typeface="+mn-ea"/>
                <a:cs typeface="+mn-cs"/>
              </a:defRPr>
            </a:lvl4pPr>
            <a:lvl5pPr marL="2286000" indent="-457200" algn="l" defTabSz="914400" rtl="0" eaLnBrk="1" latinLnBrk="0" hangingPunct="1">
              <a:lnSpc>
                <a:spcPct val="90000"/>
              </a:lnSpc>
              <a:spcBef>
                <a:spcPts val="500"/>
              </a:spcBef>
              <a:buClr>
                <a:schemeClr val="tx1"/>
              </a:buClr>
              <a:buSzPct val="80000"/>
              <a:buFont typeface="Courier New" panose="02070309020205020404" pitchFamily="49" charset="0"/>
              <a:buChar char="o"/>
              <a:defRPr sz="11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latin typeface="system-ui"/>
              </a:rPr>
              <a:t>Convolutional Neural Networks (CNNs / </a:t>
            </a:r>
            <a:r>
              <a:rPr lang="en-US" sz="3600" b="1" dirty="0" err="1">
                <a:latin typeface="system-ui"/>
              </a:rPr>
              <a:t>ConvNets</a:t>
            </a:r>
            <a:r>
              <a:rPr lang="en-US" sz="3600" b="1" dirty="0">
                <a:latin typeface="system-ui"/>
              </a:rPr>
              <a:t>)</a:t>
            </a:r>
          </a:p>
        </p:txBody>
      </p:sp>
    </p:spTree>
    <p:extLst>
      <p:ext uri="{BB962C8B-B14F-4D97-AF65-F5344CB8AC3E}">
        <p14:creationId xmlns:p14="http://schemas.microsoft.com/office/powerpoint/2010/main" val="1008037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B4AC5-4587-4D5E-9ED6-E7186FB30F6E}"/>
              </a:ext>
            </a:extLst>
          </p:cNvPr>
          <p:cNvSpPr>
            <a:spLocks noGrp="1"/>
          </p:cNvSpPr>
          <p:nvPr>
            <p:ph type="ctrTitle"/>
          </p:nvPr>
        </p:nvSpPr>
        <p:spPr>
          <a:xfrm>
            <a:off x="978408" y="859223"/>
            <a:ext cx="10241280" cy="914400"/>
          </a:xfrm>
        </p:spPr>
        <p:txBody>
          <a:bodyPr/>
          <a:lstStyle/>
          <a:p>
            <a:r>
              <a:rPr lang="en-US" b="1" dirty="0">
                <a:latin typeface="system-ui"/>
              </a:rPr>
              <a:t>CNN Structure</a:t>
            </a:r>
          </a:p>
        </p:txBody>
      </p:sp>
      <p:sp>
        <p:nvSpPr>
          <p:cNvPr id="3" name="Subtitle 2">
            <a:extLst>
              <a:ext uri="{FF2B5EF4-FFF2-40B4-BE49-F238E27FC236}">
                <a16:creationId xmlns:a16="http://schemas.microsoft.com/office/drawing/2014/main" id="{DB824BC3-4C3B-4EDD-B980-FB46EAF73D33}"/>
              </a:ext>
            </a:extLst>
          </p:cNvPr>
          <p:cNvSpPr>
            <a:spLocks noGrp="1"/>
          </p:cNvSpPr>
          <p:nvPr>
            <p:ph type="subTitle" idx="1"/>
          </p:nvPr>
        </p:nvSpPr>
        <p:spPr>
          <a:xfrm>
            <a:off x="105105" y="5783314"/>
            <a:ext cx="11994931" cy="914400"/>
          </a:xfrm>
        </p:spPr>
        <p:txBody>
          <a:bodyPr/>
          <a:lstStyle/>
          <a:p>
            <a:pPr algn="just"/>
            <a:r>
              <a:rPr lang="en-US" sz="1710" b="1" dirty="0">
                <a:latin typeface="system-ui"/>
              </a:rPr>
              <a:t>Figure 3.1.</a:t>
            </a:r>
            <a:r>
              <a:rPr lang="en-US" sz="1710" dirty="0">
                <a:latin typeface="system-ui"/>
              </a:rPr>
              <a:t> Left: A regular 3-layer Neural Network. Right: A </a:t>
            </a:r>
            <a:r>
              <a:rPr lang="en-US" sz="1710" dirty="0" err="1">
                <a:latin typeface="system-ui"/>
              </a:rPr>
              <a:t>ConvNet</a:t>
            </a:r>
            <a:r>
              <a:rPr lang="en-US" sz="1710" dirty="0">
                <a:latin typeface="system-ui"/>
              </a:rPr>
              <a:t> arranges its neurons in three dimensions (width, height, depth), as visualized in one of the layers. Every layer of a </a:t>
            </a:r>
            <a:r>
              <a:rPr lang="en-US" sz="1710" dirty="0" err="1">
                <a:latin typeface="system-ui"/>
              </a:rPr>
              <a:t>ConvNet</a:t>
            </a:r>
            <a:r>
              <a:rPr lang="en-US" sz="1710" dirty="0">
                <a:latin typeface="system-ui"/>
              </a:rPr>
              <a:t> transforms the 3D input volume to a 3D output volume of neuron activations. In this example, the red input layer holds the image, so its width and height would be the dimensions of the image, and the depth would be 3 (Red, Green, Blue channels) [5].</a:t>
            </a:r>
          </a:p>
        </p:txBody>
      </p:sp>
      <p:pic>
        <p:nvPicPr>
          <p:cNvPr id="5" name="Picture 4">
            <a:extLst>
              <a:ext uri="{FF2B5EF4-FFF2-40B4-BE49-F238E27FC236}">
                <a16:creationId xmlns:a16="http://schemas.microsoft.com/office/drawing/2014/main" id="{F6FD795F-CCA2-4B86-A9B9-24BE5855598C}"/>
              </a:ext>
            </a:extLst>
          </p:cNvPr>
          <p:cNvPicPr>
            <a:picLocks noChangeAspect="1"/>
          </p:cNvPicPr>
          <p:nvPr/>
        </p:nvPicPr>
        <p:blipFill>
          <a:blip r:embed="rId2"/>
          <a:stretch>
            <a:fillRect/>
          </a:stretch>
        </p:blipFill>
        <p:spPr>
          <a:xfrm>
            <a:off x="94593" y="2210818"/>
            <a:ext cx="11994931" cy="2940858"/>
          </a:xfrm>
          <a:prstGeom prst="rect">
            <a:avLst/>
          </a:prstGeom>
        </p:spPr>
      </p:pic>
    </p:spTree>
    <p:extLst>
      <p:ext uri="{BB962C8B-B14F-4D97-AF65-F5344CB8AC3E}">
        <p14:creationId xmlns:p14="http://schemas.microsoft.com/office/powerpoint/2010/main" val="670087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536973" y="666933"/>
            <a:ext cx="4056048" cy="1453057"/>
          </a:xfrm>
          <a:noFill/>
        </p:spPr>
        <p:txBody>
          <a:bodyPr anchor="b" anchorCtr="0"/>
          <a:lstStyle/>
          <a:p>
            <a:r>
              <a:rPr lang="en-US" sz="4400" dirty="0"/>
              <a:t>CNN Operation</a:t>
            </a:r>
          </a:p>
        </p:txBody>
      </p:sp>
      <p:sp>
        <p:nvSpPr>
          <p:cNvPr id="8" name="Subtitle 2">
            <a:extLst>
              <a:ext uri="{FF2B5EF4-FFF2-40B4-BE49-F238E27FC236}">
                <a16:creationId xmlns:a16="http://schemas.microsoft.com/office/drawing/2014/main" id="{F882105A-DA5D-411A-983E-0400B5D3F478}"/>
              </a:ext>
            </a:extLst>
          </p:cNvPr>
          <p:cNvSpPr txBox="1">
            <a:spLocks/>
          </p:cNvSpPr>
          <p:nvPr/>
        </p:nvSpPr>
        <p:spPr>
          <a:xfrm>
            <a:off x="-229547" y="6127532"/>
            <a:ext cx="5294797" cy="457200"/>
          </a:xfrm>
          <a:prstGeom prst="rect">
            <a:avLst/>
          </a:prstGeom>
          <a:noFill/>
        </p:spPr>
        <p:txBody>
          <a:bodyPr vert="horz" lIns="365760" tIns="365760" rIns="365760" bIns="365760" rtlCol="0">
            <a:noAutofit/>
          </a:bodyPr>
          <a:lstStyle>
            <a:lvl1pPr marL="457200" indent="-457200" algn="l" defTabSz="914400" rtl="0" eaLnBrk="1" latinLnBrk="0" hangingPunct="1">
              <a:lnSpc>
                <a:spcPct val="90000"/>
              </a:lnSpc>
              <a:spcBef>
                <a:spcPts val="1400"/>
              </a:spcBef>
              <a:buClr>
                <a:schemeClr val="tx1"/>
              </a:buClr>
              <a:buSzPct val="80000"/>
              <a:buFont typeface="Courier New" panose="02070309020205020404" pitchFamily="49" charset="0"/>
              <a:buChar char="o"/>
              <a:defRPr sz="1800" b="0" i="0" kern="1200" cap="none" baseline="0">
                <a:solidFill>
                  <a:schemeClr val="tx1"/>
                </a:solidFill>
                <a:latin typeface="+mn-lt"/>
                <a:ea typeface="+mn-ea"/>
                <a:cs typeface="+mn-cs"/>
              </a:defRPr>
            </a:lvl1pPr>
            <a:lvl2pPr marL="914400" indent="-457200" algn="l" defTabSz="914400" rtl="0" eaLnBrk="1" latinLnBrk="0" hangingPunct="1">
              <a:lnSpc>
                <a:spcPct val="90000"/>
              </a:lnSpc>
              <a:spcBef>
                <a:spcPts val="500"/>
              </a:spcBef>
              <a:buClr>
                <a:schemeClr val="tx1"/>
              </a:buClr>
              <a:buSzPct val="80000"/>
              <a:buFont typeface="Courier New" panose="02070309020205020404" pitchFamily="49" charset="0"/>
              <a:buChar char="o"/>
              <a:defRPr sz="1600" b="0" i="0" kern="1200" baseline="0">
                <a:solidFill>
                  <a:schemeClr val="tx1"/>
                </a:solidFill>
                <a:latin typeface="+mn-lt"/>
                <a:ea typeface="+mn-ea"/>
                <a:cs typeface="+mn-cs"/>
              </a:defRPr>
            </a:lvl2pPr>
            <a:lvl3pPr marL="1371600" indent="-457200" algn="l" defTabSz="914400" rtl="0" eaLnBrk="1" latinLnBrk="0" hangingPunct="1">
              <a:lnSpc>
                <a:spcPct val="90000"/>
              </a:lnSpc>
              <a:spcBef>
                <a:spcPts val="500"/>
              </a:spcBef>
              <a:buClr>
                <a:schemeClr val="tx1"/>
              </a:buClr>
              <a:buSzPct val="80000"/>
              <a:buFont typeface="Courier New" panose="02070309020205020404" pitchFamily="49" charset="0"/>
              <a:buChar char="o"/>
              <a:defRPr sz="1400" b="0" i="0" kern="1200" baseline="0">
                <a:solidFill>
                  <a:schemeClr val="tx1"/>
                </a:solidFill>
                <a:latin typeface="+mn-lt"/>
                <a:ea typeface="+mn-ea"/>
                <a:cs typeface="+mn-cs"/>
              </a:defRPr>
            </a:lvl3pPr>
            <a:lvl4pPr marL="1828800" indent="-457200" algn="l" defTabSz="914400" rtl="0" eaLnBrk="1" latinLnBrk="0" hangingPunct="1">
              <a:lnSpc>
                <a:spcPct val="90000"/>
              </a:lnSpc>
              <a:spcBef>
                <a:spcPts val="500"/>
              </a:spcBef>
              <a:buClr>
                <a:schemeClr val="tx1"/>
              </a:buClr>
              <a:buSzPct val="80000"/>
              <a:buFont typeface="Courier New" panose="02070309020205020404" pitchFamily="49" charset="0"/>
              <a:buChar char="o"/>
              <a:defRPr sz="1200" b="0" i="0" kern="1200" baseline="0">
                <a:solidFill>
                  <a:schemeClr val="tx1"/>
                </a:solidFill>
                <a:latin typeface="+mn-lt"/>
                <a:ea typeface="+mn-ea"/>
                <a:cs typeface="+mn-cs"/>
              </a:defRPr>
            </a:lvl4pPr>
            <a:lvl5pPr marL="2286000" indent="-457200" algn="l" defTabSz="914400" rtl="0" eaLnBrk="1" latinLnBrk="0" hangingPunct="1">
              <a:lnSpc>
                <a:spcPct val="90000"/>
              </a:lnSpc>
              <a:spcBef>
                <a:spcPts val="500"/>
              </a:spcBef>
              <a:buClr>
                <a:schemeClr val="tx1"/>
              </a:buClr>
              <a:buSzPct val="80000"/>
              <a:buFont typeface="Courier New" panose="02070309020205020404" pitchFamily="49" charset="0"/>
              <a:buChar char="o"/>
              <a:defRPr sz="11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t>Figure 3.2.</a:t>
            </a:r>
            <a:r>
              <a:rPr lang="en-US" sz="2000" dirty="0"/>
              <a:t> Convolution Operation [5]</a:t>
            </a:r>
          </a:p>
        </p:txBody>
      </p:sp>
      <p:pic>
        <p:nvPicPr>
          <p:cNvPr id="10" name="Picture 9">
            <a:extLst>
              <a:ext uri="{FF2B5EF4-FFF2-40B4-BE49-F238E27FC236}">
                <a16:creationId xmlns:a16="http://schemas.microsoft.com/office/drawing/2014/main" id="{32699E23-7B1C-452E-9C84-0E356A142FD1}"/>
              </a:ext>
            </a:extLst>
          </p:cNvPr>
          <p:cNvPicPr>
            <a:picLocks noChangeAspect="1"/>
          </p:cNvPicPr>
          <p:nvPr/>
        </p:nvPicPr>
        <p:blipFill>
          <a:blip r:embed="rId2"/>
          <a:stretch>
            <a:fillRect/>
          </a:stretch>
        </p:blipFill>
        <p:spPr>
          <a:xfrm>
            <a:off x="4893183" y="7884"/>
            <a:ext cx="8001000" cy="6850116"/>
          </a:xfrm>
          <a:prstGeom prst="rect">
            <a:avLst/>
          </a:prstGeom>
        </p:spPr>
      </p:pic>
    </p:spTree>
    <p:extLst>
      <p:ext uri="{BB962C8B-B14F-4D97-AF65-F5344CB8AC3E}">
        <p14:creationId xmlns:p14="http://schemas.microsoft.com/office/powerpoint/2010/main" val="435195399"/>
      </p:ext>
    </p:extLst>
  </p:cSld>
  <p:clrMapOvr>
    <a:masterClrMapping/>
  </p:clrMapOvr>
</p:sld>
</file>

<file path=ppt/theme/theme1.xml><?xml version="1.0" encoding="utf-8"?>
<a:theme xmlns:a="http://schemas.openxmlformats.org/drawingml/2006/main" name="Custom">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 discovery_V1_win32_EF_v4.potx" id="{C76E1CB0-558D-4FB9-AA8B-DAB0BFDB970A}" vid="{87D4F3E9-C3BB-413B-A87E-0B7BB674A5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7b7c990a-b430-4916-b8cc-a513fa9da10f" Revision="1" Stencil="System.MyShapes" StencilVersion="1.0"/>
</Control>
</file>

<file path=customXml/itemProps1.xml><?xml version="1.0" encoding="utf-8"?>
<ds:datastoreItem xmlns:ds="http://schemas.openxmlformats.org/officeDocument/2006/customXml" ds:itemID="{C9A734A7-6096-47AA-9737-CDF62701A0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81D8D6-8849-400B-8BC9-21D401C7DD0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F8397A0-8C35-4EEE-8E61-47C914415B57}">
  <ds:schemaRefs>
    <ds:schemaRef ds:uri="http://schemas.microsoft.com/sharepoint/v3/contenttype/forms"/>
  </ds:schemaRefs>
</ds:datastoreItem>
</file>

<file path=customXml/itemProps4.xml><?xml version="1.0" encoding="utf-8"?>
<ds:datastoreItem xmlns:ds="http://schemas.openxmlformats.org/officeDocument/2006/customXml" ds:itemID="{30FD650E-EDB6-4D8D-9710-D89125238EEE}">
  <ds:schemaRefs>
    <ds:schemaRef ds:uri="http://schemas.microsoft.com/VisualStudio/2011/storyboarding/control"/>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{18C2BFA6-992E-4BA5-8FF0-B0E536317D4A}tf67061901_win32</Template>
  <TotalTime>3408</TotalTime>
  <Words>2428</Words>
  <Application>Microsoft Office PowerPoint</Application>
  <PresentationFormat>Widescreen</PresentationFormat>
  <Paragraphs>153</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Courier New</vt:lpstr>
      <vt:lpstr>Daytona Condensed Light</vt:lpstr>
      <vt:lpstr>DM Sans</vt:lpstr>
      <vt:lpstr>Posterama</vt:lpstr>
      <vt:lpstr>system-ui</vt:lpstr>
      <vt:lpstr>Custom</vt:lpstr>
      <vt:lpstr>Based on Artificial Intelligence (AI)</vt:lpstr>
      <vt:lpstr>Artificial intelligence (AI)</vt:lpstr>
      <vt:lpstr>Core Idea</vt:lpstr>
      <vt:lpstr>PowerPoint Presentation</vt:lpstr>
      <vt:lpstr>What is machine learning? </vt:lpstr>
      <vt:lpstr>PowerPoint Presentation</vt:lpstr>
      <vt:lpstr>PowerPoint Presentation</vt:lpstr>
      <vt:lpstr>CNN Structure</vt:lpstr>
      <vt:lpstr>CNN Operation</vt:lpstr>
      <vt:lpstr>Pooling layer</vt:lpstr>
      <vt:lpstr>Natural Language Processing (NLP)</vt:lpstr>
      <vt:lpstr>Sentiment analysis</vt:lpstr>
      <vt:lpstr>PowerPoint Presentation</vt:lpstr>
      <vt:lpstr>Word Embedding or Word Vector</vt:lpstr>
      <vt:lpstr>Large Language Model (LLM)</vt:lpstr>
      <vt:lpstr>How large is an llm?</vt:lpstr>
      <vt:lpstr>How does LLM differ from NLP?</vt:lpstr>
      <vt:lpstr>What doesn't a LLM do?</vt:lpstr>
      <vt:lpstr>Retrieval Augmented Generation (RAG) </vt:lpstr>
      <vt:lpstr>PowerPoint Presentation</vt:lpstr>
      <vt:lpstr>Prompt Engineering, RAG, Fine-tuning, Pretrain</vt:lpstr>
      <vt:lpstr>What is a reference architecture for RAG application?  </vt:lpstr>
      <vt:lpstr>PowerPoint Presentation</vt:lpstr>
      <vt:lpstr>Sources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Based on Artificial Intelligence (AI)</dc:title>
  <dc:creator>Amin Aslami</dc:creator>
  <cp:lastModifiedBy>Amin Aslami</cp:lastModifiedBy>
  <cp:revision>99</cp:revision>
  <dcterms:created xsi:type="dcterms:W3CDTF">2025-03-15T15:33:18Z</dcterms:created>
  <dcterms:modified xsi:type="dcterms:W3CDTF">2025-03-19T05:57:14Z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Tfs.IsStoryboard">
    <vt:bool>true</vt:bool>
  </property>
</Properties>
</file>